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937" r:id="rId1"/>
    <p:sldMasterId id="2147484964" r:id="rId2"/>
    <p:sldMasterId id="2147484952" r:id="rId3"/>
  </p:sldMasterIdLst>
  <p:notesMasterIdLst>
    <p:notesMasterId r:id="rId33"/>
  </p:notesMasterIdLst>
  <p:sldIdLst>
    <p:sldId id="256" r:id="rId4"/>
    <p:sldId id="260" r:id="rId5"/>
    <p:sldId id="263" r:id="rId6"/>
    <p:sldId id="265" r:id="rId7"/>
    <p:sldId id="264" r:id="rId8"/>
    <p:sldId id="267" r:id="rId9"/>
    <p:sldId id="266" r:id="rId10"/>
    <p:sldId id="269" r:id="rId11"/>
    <p:sldId id="261" r:id="rId12"/>
    <p:sldId id="268" r:id="rId13"/>
    <p:sldId id="262" r:id="rId14"/>
    <p:sldId id="273" r:id="rId15"/>
    <p:sldId id="274" r:id="rId16"/>
    <p:sldId id="275" r:id="rId17"/>
    <p:sldId id="276" r:id="rId18"/>
    <p:sldId id="277" r:id="rId19"/>
    <p:sldId id="278" r:id="rId20"/>
    <p:sldId id="280" r:id="rId21"/>
    <p:sldId id="281" r:id="rId22"/>
    <p:sldId id="282" r:id="rId23"/>
    <p:sldId id="283" r:id="rId24"/>
    <p:sldId id="287" r:id="rId25"/>
    <p:sldId id="284" r:id="rId26"/>
    <p:sldId id="285" r:id="rId27"/>
    <p:sldId id="286" r:id="rId28"/>
    <p:sldId id="270" r:id="rId29"/>
    <p:sldId id="271" r:id="rId30"/>
    <p:sldId id="258" r:id="rId31"/>
    <p:sldId id="25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9A78"/>
    <a:srgbClr val="2952BE"/>
    <a:srgbClr val="F78B04"/>
    <a:srgbClr val="A40001"/>
    <a:srgbClr val="777777"/>
    <a:srgbClr val="23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84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E8C9-83AD-45A4-81E9-450787AA7822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068EA-2E62-4975-B74B-866ED30B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147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43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C27C-D8AD-D8B5-253C-D192A131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3CBB0-F341-2F7D-1B61-AD2E5CD7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A64DC-ABB8-C386-7679-0BED51B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D05EA5-C5F8-3B73-41EE-DA983946D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551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272B29-B019-AE23-C4E7-2C3D572D2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6BFE6-9024-CD89-B6ED-584DB6E4C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76C6B-BC77-672C-CE33-E03186D7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0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3B207-F9AF-C511-52CF-1415400A2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443F-4E3A-27EB-6A95-8A2813837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BCC8CC-21ED-96DE-E2C8-AB591F8921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FA9D9-6803-3D73-A2A1-732A8152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E13DC3-C6AD-198D-F084-F25564114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E07D10-3225-F8DD-1FB8-9DA2B241C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83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5CEDA-5F66-0C73-BD6B-3BD09C9A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35A2EE-44C1-FA04-137C-437B70F4F0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8790F-9675-5103-3846-731A75F945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4D0CB-F89B-569F-543A-D22313F1B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31F543-7FB0-9033-12DA-70B13B0B4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5E7D7-A369-9BB5-972B-B8C8E15F2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8032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04C1-D8A0-1939-4D22-232C87E50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5A2499-E450-F38C-299B-D54E1EFBE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8B0FC-EB95-29C8-14E7-77E82B5C0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0436A-D61B-9ABA-FFCA-1898A76C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AB18-EDE8-9970-97CC-FAC6F9A5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34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97E93-2200-364C-1EDD-CD50F8EC15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D72FAE-8180-6A2C-CB1A-5C04259BC2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11592E-36B5-91C5-BA93-44636F811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A3744-05C3-2AF0-6AF5-7FBB729B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179276-1C3C-3E8A-4A6D-F535AE9C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6134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CEAB2-1B40-F0E0-1526-87D9148299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96B84-F404-F007-08AE-A6BCDA4D95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0886-6282-EA6F-6309-728E5387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01D56C-E560-EB5B-E98C-D9CD0BDE6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9427E-9174-2523-D108-C0B64B859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62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7C648-02C8-A9D9-9A05-CB469AD9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A5F5-1042-CC40-D937-2725B3DB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C5D81-9735-CCF8-04B6-8E38DCADC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4D93-E962-074B-95B0-35CA9AD3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A7171-D337-A2BE-1E84-99B43CD3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799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6670-C9DF-826E-1FCA-4CD0BCE4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DEEAE-9DD1-401B-0A05-3AB76E7A4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456A8-BE1C-3676-04F8-5B496F4FE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CD704E-6596-8E0D-A146-AFE69B7D2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41A4-23EE-18E5-9EBB-92FAB5921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4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866B-1045-89E1-C3A3-6E2179ECB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AE18-7968-6493-580E-3BB27A7C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70D79-E647-C744-4757-BE63D11FD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97184B-6890-0F47-91A5-FB74D9643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919FA0-FC38-1D11-2859-45EDD9859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6454D-594B-FB31-F258-78518F4AF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6EA65-C063-4A9B-8B82-1D75DAA65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1F6997-20F9-4CB3-BB90-9F5EE3FBF46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811338"/>
            <a:ext cx="10515600" cy="3983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1951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59037-3AF6-9DEA-9CBF-9CDCBE4D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7F8F3-F7A5-56AA-322E-DC9BAFE2F8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CE810B-80BB-52F0-27FE-FF670617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E77A03-23E7-B2A7-FEA2-66BD7532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D2A94-4117-97A7-CBB6-E02837D67D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D3E150-5523-4794-AA74-6488C7D11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9F38C-26A4-8C94-90D3-A950B6A5C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B81CA-67FC-98A8-7627-723CD892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690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B3978-770F-B8B7-9C94-8AE23FA58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A65C7F-C777-C235-4C7E-346C807C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A6FCAF-987C-DCC8-7BF8-784F58EB4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933627-CB6C-B477-60EC-7061628BC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37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2B887-0A0C-D059-B430-2EE3FD6EF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11E05D-3534-BFA7-91DC-FE764C747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47CACB-0279-C012-46E9-12DB4599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941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4A44-708E-4104-1B02-A9911CE21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7228-721B-1080-7CFB-B643047BE8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0F05E3-7FC0-321D-8FAB-66D624A93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68A03-A3E2-C6FF-432C-5E20B1D9A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A16200-E59E-CCD4-3DA9-E9EB27BD6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F71075-883E-8733-41A6-8877FD13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695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7A2E6-DC43-A2A4-3A94-1A4AD2DE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23AFF-6710-9126-70C1-95DF3BB7CC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D06124-0580-6209-AC53-AFF54AEBC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9DA6C-42C4-44BA-384D-114DAE32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1ED46-FA40-6261-040D-D93EA756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89E0-EE83-AADD-433F-8C2125C1F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447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8D9E5-C617-F582-C696-EF983EF8E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1CB46-88CC-2D49-693C-4E32A66625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4DF9D-40B7-DDB9-0708-CD574BD1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181ED-B94C-877B-35C2-75DB11F5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AAA9F-E948-D2C3-038D-961F83830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72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5B3D1-9346-AFC7-1785-C19F9203E0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B3F12-9E27-1D08-794D-C0C6968FE7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10A15-FDB1-E607-31BD-A0266CF56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2D163-23F1-58BF-BDEB-8A5B9056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D440B-37F7-E8F3-42DE-1BA89DDD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2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B502C-82CD-44CB-B0E7-5E97E47FC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3280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36355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F51F2-50EC-394C-2C0D-AE64AA08C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0DB78-53CC-677F-B8B1-44ED5ADBB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9A98F-9BAE-4984-712C-68DBFEAE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FA50F-D427-7306-FBB4-4C40D0F67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A53AD-5900-9D0D-6CBF-579BEAC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32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13DF5-8B84-94D1-5788-DD67EC5B6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B5A7-3DF7-B854-7AE6-D162E584E5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6355-7843-8092-94CC-F8C85799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5DDCC-7199-BB25-FE84-9E39D0AF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2974D-B405-321C-DB0E-48ACA7607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984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59DB2-C535-68A1-E40A-86CE91162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4E15B6-52FC-CD94-F4B4-DA44E21289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52D2C-DA85-8F30-F17F-4C814E0FD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752BF-9B9E-8EBE-1BC5-A64C5F8D0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3ED26C-D786-97E8-E96B-E3B53F71D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82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DC18-225E-F2C2-6683-183F387CD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066AD-1E81-43A6-E6D7-1CD42E111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21461-1872-C7B2-BFD1-CC7BA374C6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C7D28B-8D37-4C0B-5586-8BAB2C301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91FC7-0F0B-CF94-820B-2473D389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85DC90-D2F4-A9C2-F5BF-5033D0A92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662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55E45-F12C-B916-86BA-5EEDB6853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5D913-909F-C979-EB2C-3B166012E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4EA93A-450B-9F29-EA31-7B3F370DB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C05749-0A2E-E887-AFF3-F52EDF518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E5A63-6BA3-2641-FFBC-C441DC78A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55494C-5063-D76B-1A9A-18C97082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A531B0-1C86-5947-BD47-1692B2607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3825DF-9342-2B51-3372-42F2727B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85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10" Type="http://schemas.openxmlformats.org/officeDocument/2006/relationships/image" Target="../media/image5.e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latin typeface="Helvetica Neue"/>
              </a:rPr>
              <a:t>This project is funded by USDA NIFA Specialty Crop Research Initiative Award # 2020-51181-32156 (09/01/20 - 08/31/24)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53EDA4-83BB-7846-9D5A-F52ECD6ED20A}"/>
              </a:ext>
            </a:extLst>
          </p:cNvPr>
          <p:cNvSpPr/>
          <p:nvPr userDrawn="1"/>
        </p:nvSpPr>
        <p:spPr>
          <a:xfrm>
            <a:off x="0" y="5974081"/>
            <a:ext cx="12192000" cy="8839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0C07C9-B410-0EB1-78C9-0BD75E26ABEC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1" y="5959168"/>
            <a:ext cx="1887310" cy="956995"/>
          </a:xfrm>
          <a:prstGeom prst="rect">
            <a:avLst/>
          </a:prstGeom>
        </p:spPr>
      </p:pic>
      <p:pic>
        <p:nvPicPr>
          <p:cNvPr id="18" name="Picture 17" descr="A picture containing text&#10;&#10;Description automatically generated">
            <a:extLst>
              <a:ext uri="{FF2B5EF4-FFF2-40B4-BE49-F238E27FC236}">
                <a16:creationId xmlns:a16="http://schemas.microsoft.com/office/drawing/2014/main" id="{50BD8DAF-806B-744C-CCD7-03074A6DF00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655" y="6094482"/>
            <a:ext cx="1425534" cy="68636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AA6FE95-CBF1-7592-CBF1-17643F5E1E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8121" y="5969049"/>
            <a:ext cx="888951" cy="888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91A471D-E8A5-B163-05F2-6EC8C58AA92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08502" y="6018996"/>
            <a:ext cx="1678008" cy="83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A826E46-59A0-88B9-4E5F-EABC7F0C2C7A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855431" y="6126515"/>
            <a:ext cx="44704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817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8" r:id="rId1"/>
    <p:sldLayoutId id="2147484949" r:id="rId2"/>
    <p:sldLayoutId id="2147484950" r:id="rId3"/>
    <p:sldLayoutId id="2147484976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414013-C9E3-ADE6-348B-F9190BE5F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C14FA-9F9A-450C-6AB1-D92185774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4348B-D1E9-3890-3B6B-7CC674A982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D9945-CCE5-6840-A2F3-CBB43CB32FD3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38D46-F399-3A72-4004-80C0F2E5B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085F29-F821-0FF5-B0E1-4889A565D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11AA3-212C-5F4E-B254-BED84B4112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510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65" r:id="rId1"/>
    <p:sldLayoutId id="2147484966" r:id="rId2"/>
    <p:sldLayoutId id="2147484967" r:id="rId3"/>
    <p:sldLayoutId id="2147484968" r:id="rId4"/>
    <p:sldLayoutId id="2147484969" r:id="rId5"/>
    <p:sldLayoutId id="2147484970" r:id="rId6"/>
    <p:sldLayoutId id="2147484971" r:id="rId7"/>
    <p:sldLayoutId id="2147484972" r:id="rId8"/>
    <p:sldLayoutId id="2147484973" r:id="rId9"/>
    <p:sldLayoutId id="2147484974" r:id="rId10"/>
    <p:sldLayoutId id="21474849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A0AA34-2A64-A710-666A-4B78D3706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D02C2-CE0F-EED0-6EAF-D84C727B9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1DD11-04A6-736C-221F-D46ECDF76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B00B9-5EC3-0E44-8E7B-C56B9AB4F63D}" type="datetimeFigureOut">
              <a:rPr lang="en-US" smtClean="0"/>
              <a:t>1/12/23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BB8F56-415D-D448-51DA-EE17B60C7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4766E-619B-BFC1-8297-E98DB37B4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DC99E-2578-9C42-B800-06B757792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2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53" r:id="rId1"/>
    <p:sldLayoutId id="2147484954" r:id="rId2"/>
    <p:sldLayoutId id="2147484955" r:id="rId3"/>
    <p:sldLayoutId id="2147484956" r:id="rId4"/>
    <p:sldLayoutId id="2147484957" r:id="rId5"/>
    <p:sldLayoutId id="2147484958" r:id="rId6"/>
    <p:sldLayoutId id="2147484959" r:id="rId7"/>
    <p:sldLayoutId id="2147484960" r:id="rId8"/>
    <p:sldLayoutId id="2147484961" r:id="rId9"/>
    <p:sldLayoutId id="2147484962" r:id="rId10"/>
    <p:sldLayoutId id="21474849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qtlpol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brielgesteira.github.io/QTLpoly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jobs.ncsu.edu/postings/172089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21" Type="http://schemas.openxmlformats.org/officeDocument/2006/relationships/image" Target="../media/image91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AA5E-E8C6-4A8A-9B68-38DE31619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0052" y="911823"/>
            <a:ext cx="6547450" cy="1612892"/>
          </a:xfrm>
        </p:spPr>
        <p:txBody>
          <a:bodyPr anchor="t">
            <a:normAutofit fontScale="9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MAPpoly and QTLpoly: </a:t>
            </a:r>
            <a:r>
              <a:rPr lang="en-US" sz="3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interconnected sweetpotato families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4664-4440-446C-A5B7-37E5C0B7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6281" y="3259104"/>
            <a:ext cx="3843292" cy="199099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Marcelo Mollinari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Gabriel Gesteira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Guilherme Pereira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Bode Olukolu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Craig Yencho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Zhao-Bang Zeng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E6FA49-BDB7-E74F-A09C-CF988554591F}"/>
              </a:ext>
            </a:extLst>
          </p:cNvPr>
          <p:cNvGrpSpPr/>
          <p:nvPr/>
        </p:nvGrpSpPr>
        <p:grpSpPr>
          <a:xfrm>
            <a:off x="8560724" y="1545166"/>
            <a:ext cx="3124175" cy="3188205"/>
            <a:chOff x="8164291" y="1350478"/>
            <a:chExt cx="2463424" cy="251391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293D66-F6D3-EC45-81BA-269C6A17C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64291" y="1350478"/>
              <a:ext cx="1198043" cy="1397717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B8E0CEA-CB37-6C4B-BEAC-D18F5046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0890" y="1350478"/>
              <a:ext cx="1206825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B1A7210-2DB4-744F-ABB2-DF154D5DE1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3346" y="2466673"/>
              <a:ext cx="1216532" cy="1397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4848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5AF0-44B3-CAEF-1A3F-64F7C72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049" y="-165538"/>
            <a:ext cx="10515600" cy="1325563"/>
          </a:xfrm>
        </p:spPr>
        <p:txBody>
          <a:bodyPr/>
          <a:lstStyle/>
          <a:p>
            <a:r>
              <a:rPr lang="en-US" dirty="0"/>
              <a:t>Consensus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39C69-CA33-698B-DBA8-52110F46B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076" y="1320768"/>
            <a:ext cx="6498771" cy="4216464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41756FAD-0787-E214-5EA4-D5201BCF86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353829"/>
              </p:ext>
            </p:extLst>
          </p:nvPr>
        </p:nvGraphicFramePr>
        <p:xfrm>
          <a:off x="8022017" y="497243"/>
          <a:ext cx="3555447" cy="4049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933">
                  <a:extLst>
                    <a:ext uri="{9D8B030D-6E8A-4147-A177-3AD203B41FA5}">
                      <a16:colId xmlns:a16="http://schemas.microsoft.com/office/drawing/2014/main" val="1012091188"/>
                    </a:ext>
                  </a:extLst>
                </a:gridCol>
                <a:gridCol w="811236">
                  <a:extLst>
                    <a:ext uri="{9D8B030D-6E8A-4147-A177-3AD203B41FA5}">
                      <a16:colId xmlns:a16="http://schemas.microsoft.com/office/drawing/2014/main" val="388811767"/>
                    </a:ext>
                  </a:extLst>
                </a:gridCol>
                <a:gridCol w="903743">
                  <a:extLst>
                    <a:ext uri="{9D8B030D-6E8A-4147-A177-3AD203B41FA5}">
                      <a16:colId xmlns:a16="http://schemas.microsoft.com/office/drawing/2014/main" val="3009514413"/>
                    </a:ext>
                  </a:extLst>
                </a:gridCol>
                <a:gridCol w="787424">
                  <a:extLst>
                    <a:ext uri="{9D8B030D-6E8A-4147-A177-3AD203B41FA5}">
                      <a16:colId xmlns:a16="http://schemas.microsoft.com/office/drawing/2014/main" val="3849610006"/>
                    </a:ext>
                  </a:extLst>
                </a:gridCol>
                <a:gridCol w="700111">
                  <a:extLst>
                    <a:ext uri="{9D8B030D-6E8A-4147-A177-3AD203B41FA5}">
                      <a16:colId xmlns:a16="http://schemas.microsoft.com/office/drawing/2014/main" val="2085488877"/>
                    </a:ext>
                  </a:extLst>
                </a:gridCol>
              </a:tblGrid>
              <a:tr h="228604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LG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Map length</a:t>
                      </a:r>
                    </a:p>
                    <a:p>
                      <a:pPr algn="ctr"/>
                      <a:r>
                        <a:rPr lang="en-US" sz="1100" dirty="0"/>
                        <a:t>(cM)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Markers/cM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N. Markers</a:t>
                      </a:r>
                    </a:p>
                  </a:txBody>
                  <a:tcPr marL="56368" marR="56368" marT="28184" marB="281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Max. Gap</a:t>
                      </a:r>
                    </a:p>
                  </a:txBody>
                  <a:tcPr marL="56368" marR="56368" marT="28184" marB="28184"/>
                </a:tc>
                <a:extLst>
                  <a:ext uri="{0D108BD9-81ED-4DB2-BD59-A6C34878D82A}">
                    <a16:rowId xmlns:a16="http://schemas.microsoft.com/office/drawing/2014/main" val="183443824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191.6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852922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1759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6600364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155.9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2163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114621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708121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1824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62303710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25428839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6345135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99222871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15.4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269046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1831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4710622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113.1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8886822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2299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0564266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11.2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208769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117.6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1411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1356709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7167527"/>
                  </a:ext>
                </a:extLst>
              </a:tr>
              <a:tr h="22860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2077.1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28220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254603"/>
                  </a:ext>
                </a:extLst>
              </a:tr>
            </a:tbl>
          </a:graphicData>
        </a:graphic>
      </p:graphicFrame>
      <p:graphicFrame>
        <p:nvGraphicFramePr>
          <p:cNvPr id="5" name="Table 11">
            <a:extLst>
              <a:ext uri="{FF2B5EF4-FFF2-40B4-BE49-F238E27FC236}">
                <a16:creationId xmlns:a16="http://schemas.microsoft.com/office/drawing/2014/main" id="{F3E86206-485B-9743-DE37-88EC9F148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78305"/>
              </p:ext>
            </p:extLst>
          </p:nvPr>
        </p:nvGraphicFramePr>
        <p:xfrm>
          <a:off x="8946170" y="4715357"/>
          <a:ext cx="1522133" cy="1110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088">
                  <a:extLst>
                    <a:ext uri="{9D8B030D-6E8A-4147-A177-3AD203B41FA5}">
                      <a16:colId xmlns:a16="http://schemas.microsoft.com/office/drawing/2014/main" val="2609423379"/>
                    </a:ext>
                  </a:extLst>
                </a:gridCol>
                <a:gridCol w="735045">
                  <a:extLst>
                    <a:ext uri="{9D8B030D-6E8A-4147-A177-3AD203B41FA5}">
                      <a16:colId xmlns:a16="http://schemas.microsoft.com/office/drawing/2014/main" val="2697403237"/>
                    </a:ext>
                  </a:extLst>
                </a:gridCol>
              </a:tblGrid>
              <a:tr h="380000">
                <a:tc>
                  <a:txBody>
                    <a:bodyPr/>
                    <a:lstStyle/>
                    <a:p>
                      <a:r>
                        <a:rPr lang="en-US" sz="1000" dirty="0"/>
                        <a:t>Population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# Markers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3729601989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BT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22.5k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4245955219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TB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12.5k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4226582234"/>
                  </a:ext>
                </a:extLst>
              </a:tr>
              <a:tr h="243334">
                <a:tc>
                  <a:txBody>
                    <a:bodyPr/>
                    <a:lstStyle/>
                    <a:p>
                      <a:r>
                        <a:rPr lang="en-US" sz="1200" dirty="0"/>
                        <a:t>NKB</a:t>
                      </a:r>
                    </a:p>
                  </a:txBody>
                  <a:tcPr marL="59960" marR="59960" marT="29980" marB="2998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8.7k</a:t>
                      </a:r>
                    </a:p>
                  </a:txBody>
                  <a:tcPr marL="59960" marR="59960" marT="29980" marB="29980"/>
                </a:tc>
                <a:extLst>
                  <a:ext uri="{0D108BD9-81ED-4DB2-BD59-A6C34878D82A}">
                    <a16:rowId xmlns:a16="http://schemas.microsoft.com/office/drawing/2014/main" val="361268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88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71" y="0"/>
            <a:ext cx="9585691" cy="1325563"/>
          </a:xfrm>
        </p:spPr>
        <p:txBody>
          <a:bodyPr>
            <a:normAutofit/>
          </a:bodyPr>
          <a:lstStyle/>
          <a:p>
            <a:r>
              <a:rPr lang="en-US" dirty="0"/>
              <a:t>Haplotype probabilities in BT-TB-NKB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50C604-B91C-E74B-BFF5-7AC2D8F17B8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1976" y="817348"/>
            <a:ext cx="6448801" cy="48549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712F6D2-BDD6-CC45-C232-3721B69C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318" y="1227416"/>
            <a:ext cx="26162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711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3">
            <a:extLst>
              <a:ext uri="{FF2B5EF4-FFF2-40B4-BE49-F238E27FC236}">
                <a16:creationId xmlns:a16="http://schemas.microsoft.com/office/drawing/2014/main" id="{C72F5571-B7A6-6410-40F5-1CFA45AADCE2}"/>
              </a:ext>
            </a:extLst>
          </p:cNvPr>
          <p:cNvSpPr txBox="1">
            <a:spLocks/>
          </p:cNvSpPr>
          <p:nvPr/>
        </p:nvSpPr>
        <p:spPr>
          <a:xfrm>
            <a:off x="426480" y="1147346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Strategy based on the Random-Effect Multiple Interval Mapping (REMIM), proposed by Pereira et al. (2020)</a:t>
            </a:r>
            <a:endParaRPr lang="en-US" sz="2400" spc="-1" dirty="0">
              <a:latin typeface="Arial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0AF354-7360-36A4-0080-027DBAFE25F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21892" y="2112840"/>
            <a:ext cx="7080480" cy="3600000"/>
          </a:xfrm>
          <a:prstGeom prst="rect">
            <a:avLst/>
          </a:prstGeom>
          <a:ln w="0"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40656D-BC3B-5E3F-A115-FE6B2F761DA3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8524800" y="2388600"/>
            <a:ext cx="2676600" cy="267660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>
            <a:extLst>
              <a:ext uri="{FF2B5EF4-FFF2-40B4-BE49-F238E27FC236}">
                <a16:creationId xmlns:a16="http://schemas.microsoft.com/office/drawing/2014/main" id="{09F78246-66CB-C7AC-E5DD-EC67E692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96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7F5037-3C29-E76B-AAEA-C643C1AB2946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982360" y="1153800"/>
            <a:ext cx="2752920" cy="3189600"/>
          </a:xfrm>
          <a:prstGeom prst="rect">
            <a:avLst/>
          </a:prstGeom>
          <a:ln w="0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20BD9-1677-9BA0-F3DB-1F404FB61C08}"/>
              </a:ext>
            </a:extLst>
          </p:cNvPr>
          <p:cNvSpPr txBox="1"/>
          <p:nvPr/>
        </p:nvSpPr>
        <p:spPr>
          <a:xfrm>
            <a:off x="528840" y="1139120"/>
            <a:ext cx="8386560" cy="4168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Performs multiple QTL mapping in polyploids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Includes both fixed and random-effect approaches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Supports phenotype weights (stagewise analysis)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Available on CRAN: </a:t>
            </a:r>
            <a:r>
              <a:rPr lang="en-US" sz="2200" b="0" strike="noStrike" spc="-1" dirty="0">
                <a:hlinkClick r:id="rId3"/>
              </a:rPr>
              <a:t>https://cran.r-project.org/package=qtlpoly</a:t>
            </a: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Tutorials: </a:t>
            </a:r>
            <a:r>
              <a:rPr lang="en-US" sz="2200" b="0" strike="noStrike" spc="-1" dirty="0">
                <a:hlinkClick r:id="rId4"/>
              </a:rPr>
              <a:t>https://gabrielgesteira.github.io/QTLpoly/</a:t>
            </a:r>
            <a:endParaRPr lang="en-US" sz="22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800" b="0" strike="noStrike" spc="-1" dirty="0"/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/>
              <a:t>New features coming: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Support for single-step analysis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Multi-trait/multi-environment models</a:t>
            </a:r>
          </a:p>
          <a:p>
            <a:pPr marL="432000" lvl="1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 dirty="0"/>
              <a:t>Support for multiparental populations</a:t>
            </a: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467BBD9D-9914-70E7-815C-9357EC452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782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9">
            <a:extLst>
              <a:ext uri="{FF2B5EF4-FFF2-40B4-BE49-F238E27FC236}">
                <a16:creationId xmlns:a16="http://schemas.microsoft.com/office/drawing/2014/main" id="{E46EFC91-A377-5BF6-B97E-8069E812FEFA}"/>
              </a:ext>
            </a:extLst>
          </p:cNvPr>
          <p:cNvSpPr txBox="1"/>
          <p:nvPr/>
        </p:nvSpPr>
        <p:spPr>
          <a:xfrm>
            <a:off x="441720" y="1047598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Multiple QTL Mapping strategy:</a:t>
            </a:r>
            <a:endParaRPr lang="en-US" sz="2600" b="0" strike="noStrike" spc="-1" dirty="0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BBA35F-9CE3-CEBF-52C0-EBF568F9E39A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15680" y="1834560"/>
            <a:ext cx="6140160" cy="3950640"/>
          </a:xfrm>
          <a:prstGeom prst="rect">
            <a:avLst/>
          </a:prstGeom>
          <a:ln w="0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A06FFC-B83C-F9F7-8899-41041A0273C4}"/>
              </a:ext>
            </a:extLst>
          </p:cNvPr>
          <p:cNvPicPr/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7531200" y="1985400"/>
            <a:ext cx="3981600" cy="1782000"/>
          </a:xfrm>
          <a:prstGeom prst="rect">
            <a:avLst/>
          </a:prstGeom>
          <a:ln w="0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80C325-3648-ADC4-E704-BAE58ED061B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017560" y="4175640"/>
            <a:ext cx="2750040" cy="790560"/>
          </a:xfrm>
          <a:prstGeom prst="rect">
            <a:avLst/>
          </a:prstGeom>
          <a:ln w="0">
            <a:noFill/>
          </a:ln>
        </p:spPr>
      </p:pic>
      <p:sp>
        <p:nvSpPr>
          <p:cNvPr id="5" name="PlaceHolder 1">
            <a:extLst>
              <a:ext uri="{FF2B5EF4-FFF2-40B4-BE49-F238E27FC236}">
                <a16:creationId xmlns:a16="http://schemas.microsoft.com/office/drawing/2014/main" id="{1A661ECF-8BF4-E674-E1F0-BA56572CC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8993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C46903-01F4-18A5-D65A-9957EE6358D7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264937" y="1489753"/>
            <a:ext cx="7593840" cy="4357746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39">
            <a:extLst>
              <a:ext uri="{FF2B5EF4-FFF2-40B4-BE49-F238E27FC236}">
                <a16:creationId xmlns:a16="http://schemas.microsoft.com/office/drawing/2014/main" id="{35AD03C2-1A3B-AA7C-74C3-734688B5369F}"/>
              </a:ext>
            </a:extLst>
          </p:cNvPr>
          <p:cNvSpPr txBox="1"/>
          <p:nvPr/>
        </p:nvSpPr>
        <p:spPr>
          <a:xfrm>
            <a:off x="426480" y="978663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Genetic model for a single-family/population: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D0B1B1D0-5D52-3EDF-EE42-0E0B2C586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529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F7D736-5889-05F1-6DCF-EA03F5338B90}"/>
              </a:ext>
            </a:extLst>
          </p:cNvPr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2190514" y="1479478"/>
            <a:ext cx="7532157" cy="4322349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17">
            <a:extLst>
              <a:ext uri="{FF2B5EF4-FFF2-40B4-BE49-F238E27FC236}">
                <a16:creationId xmlns:a16="http://schemas.microsoft.com/office/drawing/2014/main" id="{63C64A20-C9D7-752B-693E-5CF4CEA0714B}"/>
              </a:ext>
            </a:extLst>
          </p:cNvPr>
          <p:cNvSpPr txBox="1"/>
          <p:nvPr/>
        </p:nvSpPr>
        <p:spPr>
          <a:xfrm>
            <a:off x="426480" y="1006306"/>
            <a:ext cx="10514880" cy="11282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600" b="0" strike="noStrike" spc="-1" dirty="0">
                <a:solidFill>
                  <a:srgbClr val="000000"/>
                </a:solidFill>
                <a:latin typeface="Calibri"/>
              </a:rPr>
              <a:t>Genetic model for the whole population: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7" name="PlaceHolder 1">
            <a:extLst>
              <a:ext uri="{FF2B5EF4-FFF2-40B4-BE49-F238E27FC236}">
                <a16:creationId xmlns:a16="http://schemas.microsoft.com/office/drawing/2014/main" id="{43E06F93-1D2E-D705-467B-661152763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268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3">
            <a:extLst>
              <a:ext uri="{FF2B5EF4-FFF2-40B4-BE49-F238E27FC236}">
                <a16:creationId xmlns:a16="http://schemas.microsoft.com/office/drawing/2014/main" id="{ECF904FB-AD33-27FD-8ECD-B985141E689D}"/>
              </a:ext>
            </a:extLst>
          </p:cNvPr>
          <p:cNvSpPr txBox="1">
            <a:spLocks/>
          </p:cNvSpPr>
          <p:nvPr/>
        </p:nvSpPr>
        <p:spPr>
          <a:xfrm>
            <a:off x="627837" y="1601363"/>
            <a:ext cx="10514880" cy="3414240"/>
          </a:xfrm>
          <a:prstGeom prst="rect">
            <a:avLst/>
          </a:prstGeom>
          <a:noFill/>
          <a:ln w="0">
            <a:noFill/>
          </a:ln>
        </p:spPr>
        <p:txBody>
          <a:bodyPr vert="horz" lIns="90000" tIns="45000" rIns="90000" bIns="4500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1001"/>
              </a:spcBef>
            </a:pPr>
            <a:r>
              <a:rPr lang="en-US" sz="2800" spc="-1">
                <a:solidFill>
                  <a:srgbClr val="000000"/>
                </a:solidFill>
                <a:latin typeface="Calibri"/>
              </a:rPr>
              <a:t>Strategy for interconnected families:</a:t>
            </a: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Perform QTL mapping within families</a:t>
            </a:r>
            <a:endParaRPr lang="en-US" sz="24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Perform joint QTL mapping in the whole population</a:t>
            </a:r>
            <a:endParaRPr lang="en-US" sz="24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spc="-1">
              <a:latin typeface="Arial"/>
            </a:endParaRPr>
          </a:p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spc="-1">
                <a:solidFill>
                  <a:srgbClr val="000000"/>
                </a:solidFill>
                <a:latin typeface="Calibri"/>
              </a:rPr>
              <a:t>Evaluate QTL consistency across families</a:t>
            </a:r>
            <a:endParaRPr lang="en-US" sz="2400" spc="-1">
              <a:latin typeface="Arial"/>
            </a:endParaRPr>
          </a:p>
        </p:txBody>
      </p:sp>
      <p:sp>
        <p:nvSpPr>
          <p:cNvPr id="5" name="PlaceHolder 1">
            <a:extLst>
              <a:ext uri="{FF2B5EF4-FFF2-40B4-BE49-F238E27FC236}">
                <a16:creationId xmlns:a16="http://schemas.microsoft.com/office/drawing/2014/main" id="{21812434-F8F1-23A9-F8FD-7DE11C723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237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</a:rPr>
              <a:t>QTL mapping in interconnected families</a:t>
            </a:r>
            <a:endParaRPr lang="en-US" sz="4400" b="0" strike="noStrike" spc="-1" dirty="0"/>
          </a:p>
        </p:txBody>
      </p:sp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1219440" y="1568944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72" name="TextBox 171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Beta-carotene: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76" name="TextBox 175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Dry matter: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5631"/>
            <a:ext cx="11118264" cy="730507"/>
          </a:xfrm>
        </p:spPr>
        <p:txBody>
          <a:bodyPr>
            <a:normAutofit/>
          </a:bodyPr>
          <a:lstStyle/>
          <a:p>
            <a:r>
              <a:rPr lang="en-US" dirty="0"/>
              <a:t>Inter-connected hexaploid sweetpotato families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D6236-A27E-3944-BBB6-7A7E01026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65" y="3427665"/>
            <a:ext cx="2810951" cy="2358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011F11-698E-DC4A-B0C1-7343D05FB11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8465" y="959650"/>
            <a:ext cx="2675070" cy="224429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DAE513-960E-1F47-BFE5-73B5027DD495}"/>
              </a:ext>
            </a:extLst>
          </p:cNvPr>
          <p:cNvSpPr txBox="1">
            <a:spLocks/>
          </p:cNvSpPr>
          <p:nvPr/>
        </p:nvSpPr>
        <p:spPr>
          <a:xfrm>
            <a:off x="322557" y="1448365"/>
            <a:ext cx="3891582" cy="43375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SweetGAINS and GT4SP project: Dr. Hugo Campos (CIP) and Dr. Craig Yencho (NCSU) </a:t>
            </a:r>
          </a:p>
          <a:p>
            <a:r>
              <a:rPr lang="en-US" sz="2000" dirty="0"/>
              <a:t>Parents: Beauregard, Tanzania and New Kawogo</a:t>
            </a:r>
          </a:p>
          <a:p>
            <a:r>
              <a:rPr lang="en-US" sz="2000" dirty="0"/>
              <a:t>Genotyping: GBS using GBSpoly</a:t>
            </a:r>
          </a:p>
          <a:p>
            <a:r>
              <a:rPr lang="en-US" sz="2000" dirty="0"/>
              <a:t>Population: 723 individuals</a:t>
            </a:r>
          </a:p>
          <a:p>
            <a:r>
              <a:rPr lang="en-US" sz="2000" dirty="0"/>
              <a:t>Phenotypes:</a:t>
            </a:r>
          </a:p>
          <a:p>
            <a:pPr lvl="1"/>
            <a:r>
              <a:rPr lang="en-US" sz="1800" dirty="0"/>
              <a:t>Beta-carotene (↑Br, ↓</a:t>
            </a:r>
            <a:r>
              <a:rPr lang="en-US" sz="1800" dirty="0" err="1"/>
              <a:t>Tz</a:t>
            </a:r>
            <a:r>
              <a:rPr lang="en-US" sz="1800" dirty="0"/>
              <a:t>, ↓NK)</a:t>
            </a:r>
          </a:p>
          <a:p>
            <a:pPr lvl="1"/>
            <a:r>
              <a:rPr lang="en-US" sz="1800" dirty="0"/>
              <a:t>Dry Matter (↓Br, ↑</a:t>
            </a:r>
            <a:r>
              <a:rPr lang="en-US" sz="1800" dirty="0" err="1"/>
              <a:t>Tz</a:t>
            </a:r>
            <a:r>
              <a:rPr lang="en-US" sz="1800" dirty="0"/>
              <a:t>, ↑NK)</a:t>
            </a:r>
          </a:p>
          <a:p>
            <a:pPr lvl="1"/>
            <a:r>
              <a:rPr lang="en-US" sz="1800" dirty="0"/>
              <a:t>Starch (↓Br, ↑</a:t>
            </a:r>
            <a:r>
              <a:rPr lang="en-US" sz="1800" dirty="0" err="1"/>
              <a:t>Tz</a:t>
            </a:r>
            <a:r>
              <a:rPr lang="en-US" sz="1800" dirty="0"/>
              <a:t>, ↑NK)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9D1694-3512-4F80-8EAF-8FC096BA45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7027" y="994260"/>
            <a:ext cx="3959269" cy="1848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3EBCE3-DCE1-51CF-3E8B-1D4594C16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3742" y="3857384"/>
            <a:ext cx="3492453" cy="2006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AC732B-B213-462A-1062-8EB8ED6DD3B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320396" y="2637006"/>
            <a:ext cx="814019" cy="1226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101BB-84D0-6ED9-23C0-1AAB7E6667B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10635097" y="2637005"/>
            <a:ext cx="814020" cy="1226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83DEDF-F39B-7A8E-E04B-6A91D6C54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9022" y="5389087"/>
            <a:ext cx="2529470" cy="363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AEBBA9-DC9A-B8F8-F659-1DEA46BCF63D}"/>
              </a:ext>
            </a:extLst>
          </p:cNvPr>
          <p:cNvSpPr txBox="1"/>
          <p:nvPr/>
        </p:nvSpPr>
        <p:spPr>
          <a:xfrm>
            <a:off x="236304" y="5394738"/>
            <a:ext cx="1978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Mollinari et al. (2020)</a:t>
            </a:r>
          </a:p>
        </p:txBody>
      </p:sp>
    </p:spTree>
    <p:extLst>
      <p:ext uri="{BB962C8B-B14F-4D97-AF65-F5344CB8AC3E}">
        <p14:creationId xmlns:p14="http://schemas.microsoft.com/office/powerpoint/2010/main" val="591068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80" name="TextBox 179"/>
          <p:cNvSpPr txBox="1"/>
          <p:nvPr/>
        </p:nvSpPr>
        <p:spPr>
          <a:xfrm>
            <a:off x="1138320" y="967680"/>
            <a:ext cx="27478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Starch: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 dirty="0">
              <a:latin typeface="Arial"/>
            </a:endParaRPr>
          </a:p>
        </p:txBody>
      </p:sp>
      <p:pic>
        <p:nvPicPr>
          <p:cNvPr id="183" name="Picture 18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219320" y="1600200"/>
            <a:ext cx="9753120" cy="4256640"/>
          </a:xfrm>
          <a:prstGeom prst="rect">
            <a:avLst/>
          </a:prstGeom>
          <a:ln w="0">
            <a:noFill/>
          </a:ln>
        </p:spPr>
      </p:pic>
      <p:sp>
        <p:nvSpPr>
          <p:cNvPr id="184" name="TextBox 183"/>
          <p:cNvSpPr txBox="1"/>
          <p:nvPr/>
        </p:nvSpPr>
        <p:spPr>
          <a:xfrm>
            <a:off x="1138320" y="967680"/>
            <a:ext cx="45766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QTL support intervals: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1ED71527-7A0E-6437-D964-9BDD922FB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668253"/>
              </p:ext>
            </p:extLst>
          </p:nvPr>
        </p:nvGraphicFramePr>
        <p:xfrm>
          <a:off x="8929642" y="4257238"/>
          <a:ext cx="1941189" cy="924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954">
                  <a:extLst>
                    <a:ext uri="{9D8B030D-6E8A-4147-A177-3AD203B41FA5}">
                      <a16:colId xmlns:a16="http://schemas.microsoft.com/office/drawing/2014/main" val="2172901576"/>
                    </a:ext>
                  </a:extLst>
                </a:gridCol>
                <a:gridCol w="757427">
                  <a:extLst>
                    <a:ext uri="{9D8B030D-6E8A-4147-A177-3AD203B41FA5}">
                      <a16:colId xmlns:a16="http://schemas.microsoft.com/office/drawing/2014/main" val="857474402"/>
                    </a:ext>
                  </a:extLst>
                </a:gridCol>
                <a:gridCol w="677808">
                  <a:extLst>
                    <a:ext uri="{9D8B030D-6E8A-4147-A177-3AD203B41FA5}">
                      <a16:colId xmlns:a16="http://schemas.microsoft.com/office/drawing/2014/main" val="4149215490"/>
                    </a:ext>
                  </a:extLst>
                </a:gridCol>
              </a:tblGrid>
              <a:tr h="308112">
                <a:tc>
                  <a:txBody>
                    <a:bodyPr/>
                    <a:lstStyle/>
                    <a:p>
                      <a:pPr algn="l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00085948"/>
                  </a:ext>
                </a:extLst>
              </a:tr>
              <a:tr h="308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-0.57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79357498"/>
                  </a:ext>
                </a:extLst>
              </a:tr>
              <a:tr h="30811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6081145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1C0798F-C429-65FB-713B-82D76584D55A}"/>
              </a:ext>
            </a:extLst>
          </p:cNvPr>
          <p:cNvSpPr txBox="1"/>
          <p:nvPr/>
        </p:nvSpPr>
        <p:spPr>
          <a:xfrm>
            <a:off x="8857724" y="3854560"/>
            <a:ext cx="2255491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000" spc="-1" dirty="0"/>
              <a:t>Trait correlation</a:t>
            </a:r>
            <a:endParaRPr lang="en-US" sz="2000" b="0" strike="noStrike" spc="-1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EFED3EE-C3C1-E9B2-0E81-4CBCF2BFD9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759408"/>
              </p:ext>
            </p:extLst>
          </p:nvPr>
        </p:nvGraphicFramePr>
        <p:xfrm>
          <a:off x="501928" y="1536784"/>
          <a:ext cx="5401531" cy="1599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7685">
                  <a:extLst>
                    <a:ext uri="{9D8B030D-6E8A-4147-A177-3AD203B41FA5}">
                      <a16:colId xmlns:a16="http://schemas.microsoft.com/office/drawing/2014/main" val="3643177485"/>
                    </a:ext>
                  </a:extLst>
                </a:gridCol>
                <a:gridCol w="851929">
                  <a:extLst>
                    <a:ext uri="{9D8B030D-6E8A-4147-A177-3AD203B41FA5}">
                      <a16:colId xmlns:a16="http://schemas.microsoft.com/office/drawing/2014/main" val="1412984095"/>
                    </a:ext>
                  </a:extLst>
                </a:gridCol>
                <a:gridCol w="851929">
                  <a:extLst>
                    <a:ext uri="{9D8B030D-6E8A-4147-A177-3AD203B41FA5}">
                      <a16:colId xmlns:a16="http://schemas.microsoft.com/office/drawing/2014/main" val="922877480"/>
                    </a:ext>
                  </a:extLst>
                </a:gridCol>
                <a:gridCol w="668179">
                  <a:extLst>
                    <a:ext uri="{9D8B030D-6E8A-4147-A177-3AD203B41FA5}">
                      <a16:colId xmlns:a16="http://schemas.microsoft.com/office/drawing/2014/main" val="3365343445"/>
                    </a:ext>
                  </a:extLst>
                </a:gridCol>
                <a:gridCol w="801815">
                  <a:extLst>
                    <a:ext uri="{9D8B030D-6E8A-4147-A177-3AD203B41FA5}">
                      <a16:colId xmlns:a16="http://schemas.microsoft.com/office/drawing/2014/main" val="762444574"/>
                    </a:ext>
                  </a:extLst>
                </a:gridCol>
                <a:gridCol w="801815">
                  <a:extLst>
                    <a:ext uri="{9D8B030D-6E8A-4147-A177-3AD203B41FA5}">
                      <a16:colId xmlns:a16="http://schemas.microsoft.com/office/drawing/2014/main" val="1058381402"/>
                    </a:ext>
                  </a:extLst>
                </a:gridCol>
                <a:gridCol w="668179">
                  <a:extLst>
                    <a:ext uri="{9D8B030D-6E8A-4147-A177-3AD203B41FA5}">
                      <a16:colId xmlns:a16="http://schemas.microsoft.com/office/drawing/2014/main" val="107366787"/>
                    </a:ext>
                  </a:extLst>
                </a:gridCol>
              </a:tblGrid>
              <a:tr h="28487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Trait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Intercept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b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Residual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b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250776"/>
                  </a:ext>
                </a:extLst>
              </a:tr>
              <a:tr h="290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BT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NKB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BT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NKB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173861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19.84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16.71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12.35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157.32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225.66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13.50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1462730063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DM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27.39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26.94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29.11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4.14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1.10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1273875458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62.61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59.64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68.68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14.25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13.08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8.19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3319037563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BD2347E-A107-6020-8501-84E3D4D97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420670"/>
              </p:ext>
            </p:extLst>
          </p:nvPr>
        </p:nvGraphicFramePr>
        <p:xfrm>
          <a:off x="6096000" y="1536784"/>
          <a:ext cx="5401531" cy="1599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7685">
                  <a:extLst>
                    <a:ext uri="{9D8B030D-6E8A-4147-A177-3AD203B41FA5}">
                      <a16:colId xmlns:a16="http://schemas.microsoft.com/office/drawing/2014/main" val="2398737630"/>
                    </a:ext>
                  </a:extLst>
                </a:gridCol>
                <a:gridCol w="851929">
                  <a:extLst>
                    <a:ext uri="{9D8B030D-6E8A-4147-A177-3AD203B41FA5}">
                      <a16:colId xmlns:a16="http://schemas.microsoft.com/office/drawing/2014/main" val="840726146"/>
                    </a:ext>
                  </a:extLst>
                </a:gridCol>
                <a:gridCol w="851929">
                  <a:extLst>
                    <a:ext uri="{9D8B030D-6E8A-4147-A177-3AD203B41FA5}">
                      <a16:colId xmlns:a16="http://schemas.microsoft.com/office/drawing/2014/main" val="857146108"/>
                    </a:ext>
                  </a:extLst>
                </a:gridCol>
                <a:gridCol w="668179">
                  <a:extLst>
                    <a:ext uri="{9D8B030D-6E8A-4147-A177-3AD203B41FA5}">
                      <a16:colId xmlns:a16="http://schemas.microsoft.com/office/drawing/2014/main" val="4031083423"/>
                    </a:ext>
                  </a:extLst>
                </a:gridCol>
                <a:gridCol w="801815">
                  <a:extLst>
                    <a:ext uri="{9D8B030D-6E8A-4147-A177-3AD203B41FA5}">
                      <a16:colId xmlns:a16="http://schemas.microsoft.com/office/drawing/2014/main" val="3468678907"/>
                    </a:ext>
                  </a:extLst>
                </a:gridCol>
                <a:gridCol w="801815">
                  <a:extLst>
                    <a:ext uri="{9D8B030D-6E8A-4147-A177-3AD203B41FA5}">
                      <a16:colId xmlns:a16="http://schemas.microsoft.com/office/drawing/2014/main" val="436092443"/>
                    </a:ext>
                  </a:extLst>
                </a:gridCol>
                <a:gridCol w="668179">
                  <a:extLst>
                    <a:ext uri="{9D8B030D-6E8A-4147-A177-3AD203B41FA5}">
                      <a16:colId xmlns:a16="http://schemas.microsoft.com/office/drawing/2014/main" val="1265249728"/>
                    </a:ext>
                  </a:extLst>
                </a:gridCol>
              </a:tblGrid>
              <a:tr h="28487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>
                          <a:effectLst/>
                        </a:rPr>
                        <a:t>Trait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QTL 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b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QTL 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b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6802899"/>
                  </a:ext>
                </a:extLst>
              </a:tr>
              <a:tr h="290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BT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NKB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BT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TB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NKB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3259680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57.81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72.39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29.09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44.81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372415769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DM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0.55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0.27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1863991477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3.42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1.16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0.10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1.07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0.49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0.07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extLst>
                  <a:ext uri="{0D108BD9-81ED-4DB2-BD59-A6C34878D82A}">
                    <a16:rowId xmlns:a16="http://schemas.microsoft.com/office/drawing/2014/main" val="4008645404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F70B672-92B3-C5C9-FB9D-C3D31C3BB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600098"/>
              </p:ext>
            </p:extLst>
          </p:nvPr>
        </p:nvGraphicFramePr>
        <p:xfrm>
          <a:off x="501928" y="3936941"/>
          <a:ext cx="7567730" cy="1599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7685">
                  <a:extLst>
                    <a:ext uri="{9D8B030D-6E8A-4147-A177-3AD203B41FA5}">
                      <a16:colId xmlns:a16="http://schemas.microsoft.com/office/drawing/2014/main" val="1224676984"/>
                    </a:ext>
                  </a:extLst>
                </a:gridCol>
                <a:gridCol w="853347">
                  <a:extLst>
                    <a:ext uri="{9D8B030D-6E8A-4147-A177-3AD203B41FA5}">
                      <a16:colId xmlns:a16="http://schemas.microsoft.com/office/drawing/2014/main" val="734194346"/>
                    </a:ext>
                  </a:extLst>
                </a:gridCol>
                <a:gridCol w="853347">
                  <a:extLst>
                    <a:ext uri="{9D8B030D-6E8A-4147-A177-3AD203B41FA5}">
                      <a16:colId xmlns:a16="http://schemas.microsoft.com/office/drawing/2014/main" val="1855778632"/>
                    </a:ext>
                  </a:extLst>
                </a:gridCol>
                <a:gridCol w="669291">
                  <a:extLst>
                    <a:ext uri="{9D8B030D-6E8A-4147-A177-3AD203B41FA5}">
                      <a16:colId xmlns:a16="http://schemas.microsoft.com/office/drawing/2014/main" val="2081568609"/>
                    </a:ext>
                  </a:extLst>
                </a:gridCol>
                <a:gridCol w="803151">
                  <a:extLst>
                    <a:ext uri="{9D8B030D-6E8A-4147-A177-3AD203B41FA5}">
                      <a16:colId xmlns:a16="http://schemas.microsoft.com/office/drawing/2014/main" val="574011114"/>
                    </a:ext>
                  </a:extLst>
                </a:gridCol>
                <a:gridCol w="803151">
                  <a:extLst>
                    <a:ext uri="{9D8B030D-6E8A-4147-A177-3AD203B41FA5}">
                      <a16:colId xmlns:a16="http://schemas.microsoft.com/office/drawing/2014/main" val="1618707813"/>
                    </a:ext>
                  </a:extLst>
                </a:gridCol>
                <a:gridCol w="669291">
                  <a:extLst>
                    <a:ext uri="{9D8B030D-6E8A-4147-A177-3AD203B41FA5}">
                      <a16:colId xmlns:a16="http://schemas.microsoft.com/office/drawing/2014/main" val="1277555577"/>
                    </a:ext>
                  </a:extLst>
                </a:gridCol>
                <a:gridCol w="803151">
                  <a:extLst>
                    <a:ext uri="{9D8B030D-6E8A-4147-A177-3AD203B41FA5}">
                      <a16:colId xmlns:a16="http://schemas.microsoft.com/office/drawing/2014/main" val="1571515993"/>
                    </a:ext>
                  </a:extLst>
                </a:gridCol>
                <a:gridCol w="803151">
                  <a:extLst>
                    <a:ext uri="{9D8B030D-6E8A-4147-A177-3AD203B41FA5}">
                      <a16:colId xmlns:a16="http://schemas.microsoft.com/office/drawing/2014/main" val="1195053323"/>
                    </a:ext>
                  </a:extLst>
                </a:gridCol>
                <a:gridCol w="552165">
                  <a:extLst>
                    <a:ext uri="{9D8B030D-6E8A-4147-A177-3AD203B41FA5}">
                      <a16:colId xmlns:a16="http://schemas.microsoft.com/office/drawing/2014/main" val="3215518452"/>
                    </a:ext>
                  </a:extLst>
                </a:gridCol>
              </a:tblGrid>
              <a:tr h="284875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800" b="1" u="none" strike="noStrike" dirty="0">
                          <a:effectLst/>
                        </a:rPr>
                        <a:t>Trait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BC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DM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ST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0870" marR="160870" marT="80435" marB="80435" anchor="ctr">
                    <a:solidFill>
                      <a:srgbClr val="1D9A7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910564"/>
                  </a:ext>
                </a:extLst>
              </a:tr>
              <a:tr h="2904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h2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h2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</a:rPr>
                        <a:t>QTL 2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</a:rPr>
                        <a:t>h2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>
                    <a:solidFill>
                      <a:srgbClr val="1D9A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2223154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BT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extLst>
                  <a:ext uri="{0D108BD9-81ED-4DB2-BD59-A6C34878D82A}">
                    <a16:rowId xmlns:a16="http://schemas.microsoft.com/office/drawing/2014/main" val="187564719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>
                          <a:effectLst/>
                        </a:rPr>
                        <a:t>TB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0.34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extLst>
                  <a:ext uri="{0D108BD9-81ED-4DB2-BD59-A6C34878D82A}">
                    <a16:rowId xmlns:a16="http://schemas.microsoft.com/office/drawing/2014/main" val="385803606"/>
                  </a:ext>
                </a:extLst>
              </a:tr>
              <a:tr h="29046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u="none" strike="noStrike" dirty="0">
                          <a:effectLst/>
                        </a:rPr>
                        <a:t>NKB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</a:rPr>
                        <a:t>0.01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Liberation Sans"/>
                      </a:endParaRPr>
                    </a:p>
                  </a:txBody>
                  <a:tcPr marL="16757" marR="16757" marT="16757" marB="0" anchor="ctr"/>
                </a:tc>
                <a:extLst>
                  <a:ext uri="{0D108BD9-81ED-4DB2-BD59-A6C34878D82A}">
                    <a16:rowId xmlns:a16="http://schemas.microsoft.com/office/drawing/2014/main" val="22780990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4DDFF957-528E-829F-6A40-026854D069F4}"/>
              </a:ext>
            </a:extLst>
          </p:cNvPr>
          <p:cNvSpPr txBox="1"/>
          <p:nvPr/>
        </p:nvSpPr>
        <p:spPr>
          <a:xfrm>
            <a:off x="431182" y="3534347"/>
            <a:ext cx="2255491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000" b="0" strike="noStrike" spc="-1" dirty="0" err="1"/>
              <a:t>Heritabilities</a:t>
            </a:r>
            <a:endParaRPr lang="en-US" sz="2000" b="0" strike="noStrike" spc="-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4FB3A8-537E-07C2-265A-39D3D65EB679}"/>
              </a:ext>
            </a:extLst>
          </p:cNvPr>
          <p:cNvSpPr txBox="1"/>
          <p:nvPr/>
        </p:nvSpPr>
        <p:spPr>
          <a:xfrm>
            <a:off x="429472" y="1128476"/>
            <a:ext cx="2255491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buClr>
                <a:srgbClr val="000000"/>
              </a:buClr>
              <a:buSzPct val="45000"/>
            </a:pPr>
            <a:r>
              <a:rPr lang="en-US" sz="2000" b="0" strike="noStrike" spc="-1" dirty="0"/>
              <a:t>Summary statistics</a:t>
            </a:r>
          </a:p>
        </p:txBody>
      </p:sp>
      <p:sp>
        <p:nvSpPr>
          <p:cNvPr id="16" name="PlaceHolder 1">
            <a:extLst>
              <a:ext uri="{FF2B5EF4-FFF2-40B4-BE49-F238E27FC236}">
                <a16:creationId xmlns:a16="http://schemas.microsoft.com/office/drawing/2014/main" id="{EE27D5C2-E8FD-6E77-30D1-71A17860AD13}"/>
              </a:ext>
            </a:extLst>
          </p:cNvPr>
          <p:cNvSpPr txBox="1">
            <a:spLocks/>
          </p:cNvSpPr>
          <p:nvPr/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pc="-1" dirty="0">
              <a:latin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beta-carotene:</a:t>
            </a:r>
          </a:p>
        </p:txBody>
      </p:sp>
      <p:pic>
        <p:nvPicPr>
          <p:cNvPr id="188" name="Picture 187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dry matter:</a:t>
            </a:r>
          </a:p>
        </p:txBody>
      </p:sp>
      <p:pic>
        <p:nvPicPr>
          <p:cNvPr id="192" name="Picture 191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21320" y="-246240"/>
            <a:ext cx="1176552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ctr">
            <a:noAutofit/>
          </a:bodyPr>
          <a:lstStyle/>
          <a:p>
            <a:pPr>
              <a:lnSpc>
                <a:spcPct val="90000"/>
              </a:lnSpc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QTL mapping in interconnected families</a:t>
            </a:r>
            <a:endParaRPr lang="en-US" sz="4400" b="0" strike="noStrike" spc="-1">
              <a:latin typeface="Arial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1138320" y="967680"/>
            <a:ext cx="5948280" cy="77004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Allele effects for starch:</a:t>
            </a:r>
          </a:p>
        </p:txBody>
      </p:sp>
      <p:pic>
        <p:nvPicPr>
          <p:cNvPr id="196" name="Picture 195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88120" y="1563840"/>
            <a:ext cx="8615880" cy="43077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AD5E-364C-6BEB-8A4F-FE8A3C21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Perspectives for the upcoming year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AC82D-BBF8-F227-758F-8012717C00B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en-US" sz="3500" b="0" strike="noStrike" spc="-1" dirty="0">
                <a:solidFill>
                  <a:srgbClr val="000000"/>
                </a:solidFill>
              </a:rPr>
              <a:t>Next steps on the </a:t>
            </a:r>
            <a:r>
              <a:rPr lang="en-US" sz="3500" spc="-1" dirty="0">
                <a:solidFill>
                  <a:srgbClr val="000000"/>
                </a:solidFill>
              </a:rPr>
              <a:t>MAP</a:t>
            </a:r>
            <a:r>
              <a:rPr lang="en-US" sz="3500" b="0" strike="noStrike" spc="-1" dirty="0">
                <a:solidFill>
                  <a:srgbClr val="000000"/>
                </a:solidFill>
              </a:rPr>
              <a:t>poly development:</a:t>
            </a:r>
          </a:p>
          <a:p>
            <a:pPr lvl="1"/>
            <a:r>
              <a:rPr lang="en-US" sz="2600" dirty="0"/>
              <a:t>Mixed ploidy levels: all combinations among ploidy levels 2, 4, and 6 </a:t>
            </a:r>
          </a:p>
          <a:p>
            <a:pPr lvl="1"/>
            <a:r>
              <a:rPr lang="en-US" sz="2600" dirty="0"/>
              <a:t>Allow multiallelic markers: Any level of information from biallelic to completely informative</a:t>
            </a:r>
          </a:p>
          <a:p>
            <a:pPr lvl="1"/>
            <a:r>
              <a:rPr lang="en-US" sz="2600" dirty="0"/>
              <a:t>More complex population structures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500" b="0" strike="noStrike" spc="-1" dirty="0">
                <a:solidFill>
                  <a:srgbClr val="000000"/>
                </a:solidFill>
              </a:rPr>
              <a:t>Next steps on the QTLpoly development:</a:t>
            </a:r>
            <a:endParaRPr lang="en-US" sz="3500" spc="-1" dirty="0"/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Support for single-step models</a:t>
            </a:r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Multi-trait and multi-environment QTL analysis</a:t>
            </a:r>
          </a:p>
          <a:p>
            <a:pPr marL="6732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</a:rPr>
              <a:t>Improvements in the computing efficiency</a:t>
            </a:r>
          </a:p>
          <a:p>
            <a:pPr marL="0" indent="-241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/>
          </a:p>
        </p:txBody>
      </p:sp>
    </p:spTree>
    <p:extLst>
      <p:ext uri="{BB962C8B-B14F-4D97-AF65-F5344CB8AC3E}">
        <p14:creationId xmlns:p14="http://schemas.microsoft.com/office/powerpoint/2010/main" val="180765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4560-9CB4-1D54-9325-B7240470F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580"/>
            <a:ext cx="9661989" cy="2050284"/>
          </a:xfrm>
        </p:spPr>
        <p:txBody>
          <a:bodyPr>
            <a:normAutofit/>
          </a:bodyPr>
          <a:lstStyle/>
          <a:p>
            <a:r>
              <a:rPr lang="en-US" b="1" dirty="0"/>
              <a:t>Assistant Professor – Vegetable molecular breeding for sustainable production </a:t>
            </a:r>
            <a:r>
              <a:rPr lang="en-US" sz="3600" b="1" i="1" dirty="0"/>
              <a:t>(Department of Horticultural Science - NCSU)</a:t>
            </a:r>
            <a:endParaRPr lang="en-US" sz="3600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A60FA-EB28-7D7D-556B-5731EC803B4E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2691829"/>
            <a:ext cx="10515600" cy="2722652"/>
          </a:xfrm>
        </p:spPr>
        <p:txBody>
          <a:bodyPr>
            <a:normAutofit/>
          </a:bodyPr>
          <a:lstStyle/>
          <a:p>
            <a:r>
              <a:rPr lang="en-US" dirty="0"/>
              <a:t>The Department of Horticulture Sciences in the College of Agriculture and Life Sciences at North Carolina State University is pleased to announce </a:t>
            </a:r>
            <a:r>
              <a:rPr lang="en-US" dirty="0">
                <a:solidFill>
                  <a:srgbClr val="C00000"/>
                </a:solidFill>
              </a:rPr>
              <a:t>recruitment for a tenure-track Assistant Professor </a:t>
            </a:r>
            <a:r>
              <a:rPr lang="en-US" dirty="0"/>
              <a:t>with formal appointments in research (80%) and teaching (20%).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More information at </a:t>
            </a:r>
            <a:r>
              <a:rPr lang="en-US" dirty="0">
                <a:hlinkClick r:id="rId2"/>
              </a:rPr>
              <a:t>https://jobs.ncsu.edu/postings/172089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196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4DAC-4EDE-439B-959E-0A5A3409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919" y="12130"/>
            <a:ext cx="4294163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Project Members</a:t>
            </a:r>
          </a:p>
        </p:txBody>
      </p:sp>
      <p:pic>
        <p:nvPicPr>
          <p:cNvPr id="1034" name="Picture 10" descr="Logos for Print – Brand and Visual Identity – UW–Madison">
            <a:extLst>
              <a:ext uri="{FF2B5EF4-FFF2-40B4-BE49-F238E27FC236}">
                <a16:creationId xmlns:a16="http://schemas.microsoft.com/office/drawing/2014/main" id="{4C1CBE3A-9C6F-478E-AF78-C6877E79F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4205" y="1027217"/>
            <a:ext cx="2623850" cy="15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wnloads | University Brand Guide | Texas A&amp;amp;M University">
            <a:extLst>
              <a:ext uri="{FF2B5EF4-FFF2-40B4-BE49-F238E27FC236}">
                <a16:creationId xmlns:a16="http://schemas.microsoft.com/office/drawing/2014/main" id="{11BE3A0D-BFBD-490E-B852-1C49DE7A0D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87" t="36204" r="10413" b="37282"/>
          <a:stretch/>
        </p:blipFill>
        <p:spPr bwMode="auto">
          <a:xfrm>
            <a:off x="233849" y="1501911"/>
            <a:ext cx="2857500" cy="77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9584011-313A-4567-B9A1-495269B42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053" y="1406978"/>
            <a:ext cx="2546042" cy="908878"/>
          </a:xfrm>
          <a:prstGeom prst="rect">
            <a:avLst/>
          </a:prstGeom>
        </p:spPr>
      </p:pic>
      <p:pic>
        <p:nvPicPr>
          <p:cNvPr id="1052" name="Picture 28" descr="Penn State Logo — Office of the Vice Provost for Educational Equity">
            <a:extLst>
              <a:ext uri="{FF2B5EF4-FFF2-40B4-BE49-F238E27FC236}">
                <a16:creationId xmlns:a16="http://schemas.microsoft.com/office/drawing/2014/main" id="{B36C4764-AFE2-4AA4-9FDB-29449AA7A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616" y="3075298"/>
            <a:ext cx="231178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Logos | Brand | Washington State University">
            <a:extLst>
              <a:ext uri="{FF2B5EF4-FFF2-40B4-BE49-F238E27FC236}">
                <a16:creationId xmlns:a16="http://schemas.microsoft.com/office/drawing/2014/main" id="{39E9FC50-7EA9-4B45-A0EC-87C8F1CA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053" y="2809123"/>
            <a:ext cx="2546043" cy="106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WUR Campus — STARTHUB WAGENINGEN">
            <a:extLst>
              <a:ext uri="{FF2B5EF4-FFF2-40B4-BE49-F238E27FC236}">
                <a16:creationId xmlns:a16="http://schemas.microsoft.com/office/drawing/2014/main" id="{4845F357-4AEB-4E61-A369-E671A3B9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3791" y="3135452"/>
            <a:ext cx="2250533" cy="58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Downloads :: NC State Brand">
            <a:extLst>
              <a:ext uri="{FF2B5EF4-FFF2-40B4-BE49-F238E27FC236}">
                <a16:creationId xmlns:a16="http://schemas.microsoft.com/office/drawing/2014/main" id="{D56D11AD-B28B-43DA-86E5-66E0D743C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5235" y="4416371"/>
            <a:ext cx="2094728" cy="100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>
            <a:extLst>
              <a:ext uri="{FF2B5EF4-FFF2-40B4-BE49-F238E27FC236}">
                <a16:creationId xmlns:a16="http://schemas.microsoft.com/office/drawing/2014/main" id="{FB22A6AE-09CB-47FB-AB97-1FC102CF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6171" y="4646494"/>
            <a:ext cx="1964922" cy="59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OSU Logo [Oregon State University] Download Vector">
            <a:extLst>
              <a:ext uri="{FF2B5EF4-FFF2-40B4-BE49-F238E27FC236}">
                <a16:creationId xmlns:a16="http://schemas.microsoft.com/office/drawing/2014/main" id="{5EE870EB-123D-4274-9D7B-064A5C4E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1333" y="4468631"/>
            <a:ext cx="2406722" cy="7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6" name="Picture 52" descr="Logos &amp;amp; Wordmarks | Style Guides and Logos | University of Arkansas">
            <a:extLst>
              <a:ext uri="{FF2B5EF4-FFF2-40B4-BE49-F238E27FC236}">
                <a16:creationId xmlns:a16="http://schemas.microsoft.com/office/drawing/2014/main" id="{758EAC15-809E-4548-BF04-DA3F0A417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8324" y="4019884"/>
            <a:ext cx="1601927" cy="121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Plant &amp;amp; Food Research - Wikipedia">
            <a:extLst>
              <a:ext uri="{FF2B5EF4-FFF2-40B4-BE49-F238E27FC236}">
                <a16:creationId xmlns:a16="http://schemas.microsoft.com/office/drawing/2014/main" id="{A08A0913-3544-4C73-B897-56DBC3355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1453" y="1544874"/>
            <a:ext cx="2175210" cy="73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Minnesota Hybrid Education Partnership | 2U">
            <a:extLst>
              <a:ext uri="{FF2B5EF4-FFF2-40B4-BE49-F238E27FC236}">
                <a16:creationId xmlns:a16="http://schemas.microsoft.com/office/drawing/2014/main" id="{206FE4A2-472B-428C-859A-F840800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16009" y="3174101"/>
            <a:ext cx="2472046" cy="33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055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B654DFE-41F3-4C77-A1D0-152F61555297}"/>
              </a:ext>
            </a:extLst>
          </p:cNvPr>
          <p:cNvSpPr txBox="1">
            <a:spLocks/>
          </p:cNvSpPr>
          <p:nvPr/>
        </p:nvSpPr>
        <p:spPr>
          <a:xfrm>
            <a:off x="3153145" y="0"/>
            <a:ext cx="58857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Other Collaborators</a:t>
            </a:r>
          </a:p>
        </p:txBody>
      </p:sp>
      <p:pic>
        <p:nvPicPr>
          <p:cNvPr id="1026" name="Picture 2" descr="File Download – Daicel Arbor Biosciences">
            <a:extLst>
              <a:ext uri="{FF2B5EF4-FFF2-40B4-BE49-F238E27FC236}">
                <a16:creationId xmlns:a16="http://schemas.microsoft.com/office/drawing/2014/main" id="{CFB1CDD3-ED8F-4251-A8F4-E69597D09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3013" y="1321368"/>
            <a:ext cx="1703015" cy="590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erican Garden Rose Selections - Home">
            <a:extLst>
              <a:ext uri="{FF2B5EF4-FFF2-40B4-BE49-F238E27FC236}">
                <a16:creationId xmlns:a16="http://schemas.microsoft.com/office/drawing/2014/main" id="{B9DBB109-20FB-4A32-920C-D88C2C5C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8312" y="2177372"/>
            <a:ext cx="1813268" cy="781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6" descr="Welcome to Bailey Nurseries | Growing What&amp;#39;s Next">
            <a:extLst>
              <a:ext uri="{FF2B5EF4-FFF2-40B4-BE49-F238E27FC236}">
                <a16:creationId xmlns:a16="http://schemas.microsoft.com/office/drawing/2014/main" id="{5D4B8E6A-40B1-4A2E-B2DF-FF6BA01680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-842682"/>
            <a:ext cx="4424082" cy="442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8" descr="Welcome to Bailey Nurseries | Growing What&amp;#39;s Next">
            <a:extLst>
              <a:ext uri="{FF2B5EF4-FFF2-40B4-BE49-F238E27FC236}">
                <a16:creationId xmlns:a16="http://schemas.microsoft.com/office/drawing/2014/main" id="{2B8C887F-7FE4-43DA-9D06-CB37E44A8E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05" y="2581835"/>
            <a:ext cx="5806295" cy="9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 descr="Text, logo&#10;&#10;Description automatically generated">
            <a:extLst>
              <a:ext uri="{FF2B5EF4-FFF2-40B4-BE49-F238E27FC236}">
                <a16:creationId xmlns:a16="http://schemas.microsoft.com/office/drawing/2014/main" id="{7CBA2FB4-366A-4F79-92F0-A426B9B02C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9877" y="3804865"/>
            <a:ext cx="2129401" cy="1197788"/>
          </a:xfrm>
          <a:prstGeom prst="rect">
            <a:avLst/>
          </a:prstGeom>
        </p:spPr>
      </p:pic>
      <p:pic>
        <p:nvPicPr>
          <p:cNvPr id="1044" name="Picture 20" descr="Bejo Seeds Inc - Organic Seed Alliance">
            <a:extLst>
              <a:ext uri="{FF2B5EF4-FFF2-40B4-BE49-F238E27FC236}">
                <a16:creationId xmlns:a16="http://schemas.microsoft.com/office/drawing/2014/main" id="{A508A22B-284C-4213-BD11-966422740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39215" y="966111"/>
            <a:ext cx="512280" cy="102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iat Logo [ Download - Logo - icon ] png svg">
            <a:extLst>
              <a:ext uri="{FF2B5EF4-FFF2-40B4-BE49-F238E27FC236}">
                <a16:creationId xmlns:a16="http://schemas.microsoft.com/office/drawing/2014/main" id="{4E4C4E41-5D07-4333-A1BB-B637D2079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0553" y="2658413"/>
            <a:ext cx="1679163" cy="1679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rnational Potato Center (CIP) - CGIAR">
            <a:extLst>
              <a:ext uri="{FF2B5EF4-FFF2-40B4-BE49-F238E27FC236}">
                <a16:creationId xmlns:a16="http://schemas.microsoft.com/office/drawing/2014/main" id="{ED16C9F0-1F04-4B09-BD2A-5A5CC4C6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4076" y="3226606"/>
            <a:ext cx="1679163" cy="62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0634C70-E0DA-4AB5-8B51-0D3E0CDCFD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3382" y="4142670"/>
            <a:ext cx="2100448" cy="522178"/>
          </a:xfrm>
          <a:prstGeom prst="rect">
            <a:avLst/>
          </a:prstGeom>
        </p:spPr>
      </p:pic>
      <p:pic>
        <p:nvPicPr>
          <p:cNvPr id="25" name="Picture 24" descr="Logo&#10;&#10;Description automatically generated">
            <a:extLst>
              <a:ext uri="{FF2B5EF4-FFF2-40B4-BE49-F238E27FC236}">
                <a16:creationId xmlns:a16="http://schemas.microsoft.com/office/drawing/2014/main" id="{D79EE8BE-92FC-4A82-862E-9519EEB85F3F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105" y="3608536"/>
            <a:ext cx="2118122" cy="1425496"/>
          </a:xfrm>
          <a:prstGeom prst="rect">
            <a:avLst/>
          </a:prstGeom>
        </p:spPr>
      </p:pic>
      <p:pic>
        <p:nvPicPr>
          <p:cNvPr id="1052" name="Picture 28" descr="Beekenkamp Groep">
            <a:extLst>
              <a:ext uri="{FF2B5EF4-FFF2-40B4-BE49-F238E27FC236}">
                <a16:creationId xmlns:a16="http://schemas.microsoft.com/office/drawing/2014/main" id="{F63B3655-1357-4A09-8936-591467F55B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301" t="27051" r="5301" b="24680"/>
          <a:stretch/>
        </p:blipFill>
        <p:spPr bwMode="auto">
          <a:xfrm>
            <a:off x="5005910" y="4886560"/>
            <a:ext cx="2135310" cy="81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Driscoll&amp;#39;s - Sustainable Brands">
            <a:extLst>
              <a:ext uri="{FF2B5EF4-FFF2-40B4-BE49-F238E27FC236}">
                <a16:creationId xmlns:a16="http://schemas.microsoft.com/office/drawing/2014/main" id="{9F34C0F5-E317-452A-B86B-2998EF41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81294" y="5010293"/>
            <a:ext cx="1921329" cy="37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Dümmen Orange | Dianthus Week">
            <a:extLst>
              <a:ext uri="{FF2B5EF4-FFF2-40B4-BE49-F238E27FC236}">
                <a16:creationId xmlns:a16="http://schemas.microsoft.com/office/drawing/2014/main" id="{70388255-770C-497F-9793-30BE1E5767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45"/>
          <a:stretch/>
        </p:blipFill>
        <p:spPr bwMode="auto">
          <a:xfrm>
            <a:off x="9396746" y="4113600"/>
            <a:ext cx="2388534" cy="551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ext, logo&#10;&#10;Description automatically generated">
            <a:extLst>
              <a:ext uri="{FF2B5EF4-FFF2-40B4-BE49-F238E27FC236}">
                <a16:creationId xmlns:a16="http://schemas.microsoft.com/office/drawing/2014/main" id="{75243175-1089-4953-8E7A-8727C331AF6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3751" y="4820921"/>
            <a:ext cx="1958862" cy="806147"/>
          </a:xfrm>
          <a:prstGeom prst="rect">
            <a:avLst/>
          </a:prstGeom>
        </p:spPr>
      </p:pic>
      <p:sp>
        <p:nvSpPr>
          <p:cNvPr id="8" name="AutoShape 2" descr="Genetwister Technologies B.V.">
            <a:extLst>
              <a:ext uri="{FF2B5EF4-FFF2-40B4-BE49-F238E27FC236}">
                <a16:creationId xmlns:a16="http://schemas.microsoft.com/office/drawing/2014/main" id="{F9DFB8C9-3A91-49C9-822E-B454FCCE61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30094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4" descr="Genetwister Technologies B.V.">
            <a:extLst>
              <a:ext uri="{FF2B5EF4-FFF2-40B4-BE49-F238E27FC236}">
                <a16:creationId xmlns:a16="http://schemas.microsoft.com/office/drawing/2014/main" id="{EE33CE3B-4EEF-4F89-A7D8-FE2F5F307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Enterprise – ResearchSpace">
            <a:extLst>
              <a:ext uri="{FF2B5EF4-FFF2-40B4-BE49-F238E27FC236}">
                <a16:creationId xmlns:a16="http://schemas.microsoft.com/office/drawing/2014/main" id="{135E2E0C-990D-41FC-BF33-112EDA5F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002" y="1251476"/>
            <a:ext cx="1278976" cy="87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6C123AE-851E-48AC-B83B-E0530A91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6928" y="4973776"/>
            <a:ext cx="1958862" cy="45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4FF03D4-3624-4E33-ABE5-9C0DA64FBB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69083" y="2231624"/>
            <a:ext cx="1545753" cy="700419"/>
          </a:xfrm>
          <a:prstGeom prst="rect">
            <a:avLst/>
          </a:prstGeom>
        </p:spPr>
      </p:pic>
      <p:pic>
        <p:nvPicPr>
          <p:cNvPr id="18" name="Picture 17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DB42C1AA-9C4D-4187-80DF-96CC454AC4B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5678" y="4758907"/>
            <a:ext cx="1129673" cy="933009"/>
          </a:xfrm>
          <a:prstGeom prst="rect">
            <a:avLst/>
          </a:prstGeom>
        </p:spPr>
      </p:pic>
      <p:pic>
        <p:nvPicPr>
          <p:cNvPr id="1036" name="Picture 12" descr="Plant Sciences, Inc">
            <a:extLst>
              <a:ext uri="{FF2B5EF4-FFF2-40B4-BE49-F238E27FC236}">
                <a16:creationId xmlns:a16="http://schemas.microsoft.com/office/drawing/2014/main" id="{4682E593-A160-4CBE-BD45-7984223C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71099" y="2225117"/>
            <a:ext cx="1457228" cy="713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ome of U.S. Potato Farmers | Potatoes USA">
            <a:extLst>
              <a:ext uri="{FF2B5EF4-FFF2-40B4-BE49-F238E27FC236}">
                <a16:creationId xmlns:a16="http://schemas.microsoft.com/office/drawing/2014/main" id="{F6BA35D2-4756-41B0-B600-00D9863E0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1007" y="3235675"/>
            <a:ext cx="1599689" cy="615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6A7D589F-346A-46CC-A296-9E0359ECAF51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3080" y="2149300"/>
            <a:ext cx="1405810" cy="845677"/>
          </a:xfrm>
          <a:prstGeom prst="rect">
            <a:avLst/>
          </a:prstGeom>
        </p:spPr>
      </p:pic>
      <p:pic>
        <p:nvPicPr>
          <p:cNvPr id="1040" name="Picture 16" descr="Spring Meadow Nursery">
            <a:extLst>
              <a:ext uri="{FF2B5EF4-FFF2-40B4-BE49-F238E27FC236}">
                <a16:creationId xmlns:a16="http://schemas.microsoft.com/office/drawing/2014/main" id="{F7ABB8BB-F06A-4638-B63E-E6979CF51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3092" y="2370383"/>
            <a:ext cx="1807633" cy="57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0" descr="Home - Star® Roses and Plants">
            <a:extLst>
              <a:ext uri="{FF2B5EF4-FFF2-40B4-BE49-F238E27FC236}">
                <a16:creationId xmlns:a16="http://schemas.microsoft.com/office/drawing/2014/main" id="{906AC51C-4412-4DDB-9285-D2FBA8E49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89706" y="3103676"/>
            <a:ext cx="1202613" cy="79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 descr="Weeks Roses • Wholesale Rose Grower">
            <a:extLst>
              <a:ext uri="{FF2B5EF4-FFF2-40B4-BE49-F238E27FC236}">
                <a16:creationId xmlns:a16="http://schemas.microsoft.com/office/drawing/2014/main" id="{B6B9584C-FA01-4011-9A80-6F1747143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546" y="3948328"/>
            <a:ext cx="1422263" cy="7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ADC737-1A69-4C40-8725-2AF44979500D}"/>
              </a:ext>
            </a:extLst>
          </p:cNvPr>
          <p:cNvSpPr txBox="1"/>
          <p:nvPr/>
        </p:nvSpPr>
        <p:spPr>
          <a:xfrm>
            <a:off x="7383751" y="3303663"/>
            <a:ext cx="2148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Woolf Roses L.L.C.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CF2598-1DAC-4890-B1A3-2A92E47F0574}"/>
              </a:ext>
            </a:extLst>
          </p:cNvPr>
          <p:cNvSpPr txBox="1"/>
          <p:nvPr/>
        </p:nvSpPr>
        <p:spPr>
          <a:xfrm>
            <a:off x="7431778" y="1490619"/>
            <a:ext cx="2017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Neuhouse Farms</a:t>
            </a:r>
          </a:p>
        </p:txBody>
      </p:sp>
      <p:pic>
        <p:nvPicPr>
          <p:cNvPr id="34" name="Picture 2" descr="Home">
            <a:extLst>
              <a:ext uri="{FF2B5EF4-FFF2-40B4-BE49-F238E27FC236}">
                <a16:creationId xmlns:a16="http://schemas.microsoft.com/office/drawing/2014/main" id="{92418B83-063C-455D-91B8-5EF944A98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01007" y="1554348"/>
            <a:ext cx="1643753" cy="35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682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1" y="-213727"/>
            <a:ext cx="10515600" cy="1325563"/>
          </a:xfrm>
        </p:spPr>
        <p:txBody>
          <a:bodyPr/>
          <a:lstStyle/>
          <a:p>
            <a:r>
              <a:rPr lang="en-US" dirty="0"/>
              <a:t>Variant discovery and dosage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51FA-934F-9BA8-5A02-A3886EF6A83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51231" y="903990"/>
            <a:ext cx="10515600" cy="4480719"/>
          </a:xfrm>
        </p:spPr>
        <p:txBody>
          <a:bodyPr/>
          <a:lstStyle/>
          <a:p>
            <a:r>
              <a:rPr lang="en-US" dirty="0"/>
              <a:t>Variant discovery: </a:t>
            </a:r>
          </a:p>
          <a:p>
            <a:pPr lvl="1"/>
            <a:r>
              <a:rPr lang="en-US" dirty="0"/>
              <a:t>TASSEL4-Poly, considering all the 728 individuals combined.</a:t>
            </a:r>
          </a:p>
          <a:p>
            <a:pPr lvl="1"/>
            <a:r>
              <a:rPr lang="en-US" dirty="0"/>
              <a:t>The genome of the diploid sweetpotato</a:t>
            </a:r>
            <a:r>
              <a:rPr lang="en-US" i="1" dirty="0"/>
              <a:t> Ipomea trifida </a:t>
            </a:r>
            <a:r>
              <a:rPr lang="en-US" dirty="0"/>
              <a:t>was used in the variant discovery process</a:t>
            </a:r>
          </a:p>
          <a:p>
            <a:r>
              <a:rPr lang="en-US" dirty="0"/>
              <a:t>Dosage Calling</a:t>
            </a:r>
          </a:p>
          <a:p>
            <a:pPr lvl="1"/>
            <a:r>
              <a:rPr lang="en-US" dirty="0"/>
              <a:t>SuperMASSA within each full-sib family</a:t>
            </a:r>
          </a:p>
          <a:p>
            <a:pPr lvl="2"/>
            <a:r>
              <a:rPr lang="en-US" dirty="0"/>
              <a:t>Probabilistic dosage calling </a:t>
            </a:r>
          </a:p>
          <a:p>
            <a:pPr lvl="2"/>
            <a:r>
              <a:rPr lang="en-US" dirty="0"/>
              <a:t>Minimum read depth = 20</a:t>
            </a:r>
          </a:p>
          <a:p>
            <a:pPr lvl="2"/>
            <a:r>
              <a:rPr lang="en-US" dirty="0"/>
              <a:t>Data points were considered missing if the maximum prob &lt; 0.8</a:t>
            </a:r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D9A811-1961-C4EF-E917-8C77EEEF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1932863"/>
              </p:ext>
            </p:extLst>
          </p:nvPr>
        </p:nvGraphicFramePr>
        <p:xfrm>
          <a:off x="884322" y="4498524"/>
          <a:ext cx="7504414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169">
                  <a:extLst>
                    <a:ext uri="{9D8B030D-6E8A-4147-A177-3AD203B41FA5}">
                      <a16:colId xmlns:a16="http://schemas.microsoft.com/office/drawing/2014/main" val="2224639277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588816415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3935326139"/>
                    </a:ext>
                  </a:extLst>
                </a:gridCol>
                <a:gridCol w="1513569">
                  <a:extLst>
                    <a:ext uri="{9D8B030D-6E8A-4147-A177-3AD203B41FA5}">
                      <a16:colId xmlns:a16="http://schemas.microsoft.com/office/drawing/2014/main" val="3663605582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3809543155"/>
                    </a:ext>
                  </a:extLst>
                </a:gridCol>
                <a:gridCol w="1198169">
                  <a:extLst>
                    <a:ext uri="{9D8B030D-6E8A-4147-A177-3AD203B41FA5}">
                      <a16:colId xmlns:a16="http://schemas.microsoft.com/office/drawing/2014/main" val="4163850570"/>
                    </a:ext>
                  </a:extLst>
                </a:gridCol>
              </a:tblGrid>
              <a:tr h="291848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Double Simplex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36206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44.8k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15.8k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57.4k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147.4k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6150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29.1k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100.4k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7149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35.3k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41.3k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45.2k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138.3k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14646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B608E-EA7A-BB0B-91FF-C3B88A8F3800}"/>
              </a:ext>
            </a:extLst>
          </p:cNvPr>
          <p:cNvGrpSpPr/>
          <p:nvPr/>
        </p:nvGrpSpPr>
        <p:grpSpPr>
          <a:xfrm>
            <a:off x="8449460" y="2290671"/>
            <a:ext cx="3367968" cy="3247745"/>
            <a:chOff x="8696992" y="2514203"/>
            <a:chExt cx="3367968" cy="3247745"/>
          </a:xfrm>
        </p:grpSpPr>
        <p:pic>
          <p:nvPicPr>
            <p:cNvPr id="12" name="Picture 11" descr="Diagram, venn diagram&#10;&#10;Description automatically generated">
              <a:extLst>
                <a:ext uri="{FF2B5EF4-FFF2-40B4-BE49-F238E27FC236}">
                  <a16:creationId xmlns:a16="http://schemas.microsoft.com/office/drawing/2014/main" id="{8C793F5A-6B23-2789-ACC1-9A9E445E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05254" y="2514203"/>
              <a:ext cx="2948751" cy="294875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57A17-9384-8F5C-5EB5-C122CBB8C3B6}"/>
                </a:ext>
              </a:extLst>
            </p:cNvPr>
            <p:cNvSpPr txBox="1"/>
            <p:nvPr/>
          </p:nvSpPr>
          <p:spPr>
            <a:xfrm>
              <a:off x="8696992" y="2835523"/>
              <a:ext cx="416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A40001"/>
                  </a:solidFill>
                </a:rPr>
                <a:t>BT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D843332-1C56-BE3A-E196-4F8CBE6E9FDC}"/>
                </a:ext>
              </a:extLst>
            </p:cNvPr>
            <p:cNvSpPr txBox="1"/>
            <p:nvPr/>
          </p:nvSpPr>
          <p:spPr>
            <a:xfrm>
              <a:off x="11643050" y="2835523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78B04"/>
                  </a:solidFill>
                </a:rPr>
                <a:t>TB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599E31-7BFF-DD6F-2E6A-4D5A4DBD85D2}"/>
                </a:ext>
              </a:extLst>
            </p:cNvPr>
            <p:cNvSpPr txBox="1"/>
            <p:nvPr/>
          </p:nvSpPr>
          <p:spPr>
            <a:xfrm>
              <a:off x="10090128" y="5392616"/>
              <a:ext cx="5790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2952BE"/>
                  </a:solidFill>
                </a:rPr>
                <a:t>NKB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BDCF91A-80B6-FD9C-6674-3812A11BC5F6}"/>
              </a:ext>
            </a:extLst>
          </p:cNvPr>
          <p:cNvSpPr txBox="1"/>
          <p:nvPr/>
        </p:nvSpPr>
        <p:spPr>
          <a:xfrm>
            <a:off x="9726121" y="548469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206.2k</a:t>
            </a:r>
          </a:p>
        </p:txBody>
      </p:sp>
    </p:spTree>
    <p:extLst>
      <p:ext uri="{BB962C8B-B14F-4D97-AF65-F5344CB8AC3E}">
        <p14:creationId xmlns:p14="http://schemas.microsoft.com/office/powerpoint/2010/main" val="3973737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 descr="Diagram, venn diagram&#10;&#10;Description automatically generated">
            <a:extLst>
              <a:ext uri="{FF2B5EF4-FFF2-40B4-BE49-F238E27FC236}">
                <a16:creationId xmlns:a16="http://schemas.microsoft.com/office/drawing/2014/main" id="{4E7AF067-6B5A-DA5E-E2EE-A33D219D2D7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7475" y="565231"/>
            <a:ext cx="3071432" cy="307143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4" y="-17096"/>
            <a:ext cx="10515600" cy="1325563"/>
          </a:xfrm>
        </p:spPr>
        <p:txBody>
          <a:bodyPr/>
          <a:lstStyle/>
          <a:p>
            <a:r>
              <a:rPr lang="en-US" dirty="0"/>
              <a:t>Quality control and data filtering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5D9A811-1961-C4EF-E917-8C77EEEF9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695307"/>
              </p:ext>
            </p:extLst>
          </p:nvPr>
        </p:nvGraphicFramePr>
        <p:xfrm>
          <a:off x="970093" y="1308467"/>
          <a:ext cx="5648735" cy="1584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747">
                  <a:extLst>
                    <a:ext uri="{9D8B030D-6E8A-4147-A177-3AD203B41FA5}">
                      <a16:colId xmlns:a16="http://schemas.microsoft.com/office/drawing/2014/main" val="2224639277"/>
                    </a:ext>
                  </a:extLst>
                </a:gridCol>
                <a:gridCol w="875645">
                  <a:extLst>
                    <a:ext uri="{9D8B030D-6E8A-4147-A177-3AD203B41FA5}">
                      <a16:colId xmlns:a16="http://schemas.microsoft.com/office/drawing/2014/main" val="588816415"/>
                    </a:ext>
                  </a:extLst>
                </a:gridCol>
                <a:gridCol w="945594">
                  <a:extLst>
                    <a:ext uri="{9D8B030D-6E8A-4147-A177-3AD203B41FA5}">
                      <a16:colId xmlns:a16="http://schemas.microsoft.com/office/drawing/2014/main" val="3935326139"/>
                    </a:ext>
                  </a:extLst>
                </a:gridCol>
                <a:gridCol w="888922">
                  <a:extLst>
                    <a:ext uri="{9D8B030D-6E8A-4147-A177-3AD203B41FA5}">
                      <a16:colId xmlns:a16="http://schemas.microsoft.com/office/drawing/2014/main" val="3663605582"/>
                    </a:ext>
                  </a:extLst>
                </a:gridCol>
                <a:gridCol w="1045392">
                  <a:extLst>
                    <a:ext uri="{9D8B030D-6E8A-4147-A177-3AD203B41FA5}">
                      <a16:colId xmlns:a16="http://schemas.microsoft.com/office/drawing/2014/main" val="3809543155"/>
                    </a:ext>
                  </a:extLst>
                </a:gridCol>
                <a:gridCol w="734435">
                  <a:extLst>
                    <a:ext uri="{9D8B030D-6E8A-4147-A177-3AD203B41FA5}">
                      <a16:colId xmlns:a16="http://schemas.microsoft.com/office/drawing/2014/main" val="4163850570"/>
                    </a:ext>
                  </a:extLst>
                </a:gridCol>
              </a:tblGrid>
              <a:tr h="291848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Simplex P2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Double Simplex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Multiplex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636206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32.7k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6150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17.1k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977149"/>
                  </a:ext>
                </a:extLst>
              </a:tr>
              <a:tr h="295901">
                <a:tc>
                  <a:txBody>
                    <a:bodyPr/>
                    <a:lstStyle/>
                    <a:p>
                      <a:r>
                        <a:rPr lang="en-US" sz="1600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9.9k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16.4k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5146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C457A17-9384-8F5C-5EB5-C122CBB8C3B6}"/>
              </a:ext>
            </a:extLst>
          </p:cNvPr>
          <p:cNvSpPr txBox="1"/>
          <p:nvPr/>
        </p:nvSpPr>
        <p:spPr>
          <a:xfrm>
            <a:off x="8567475" y="769447"/>
            <a:ext cx="505216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A40001"/>
                </a:solidFill>
              </a:rPr>
              <a:t>BT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843332-1C56-BE3A-E196-4F8CBE6E9FDC}"/>
              </a:ext>
            </a:extLst>
          </p:cNvPr>
          <p:cNvSpPr txBox="1"/>
          <p:nvPr/>
        </p:nvSpPr>
        <p:spPr>
          <a:xfrm>
            <a:off x="11216498" y="769447"/>
            <a:ext cx="511749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78B04"/>
                </a:solidFill>
              </a:rPr>
              <a:t>TB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99E31-7BFF-DD6F-2E6A-4D5A4DBD85D2}"/>
              </a:ext>
            </a:extLst>
          </p:cNvPr>
          <p:cNvSpPr txBox="1"/>
          <p:nvPr/>
        </p:nvSpPr>
        <p:spPr>
          <a:xfrm>
            <a:off x="9816818" y="3527590"/>
            <a:ext cx="702295" cy="447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2952BE"/>
                </a:solidFill>
              </a:rPr>
              <a:t>NKB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DCF91A-80B6-FD9C-6674-3812A11BC5F6}"/>
              </a:ext>
            </a:extLst>
          </p:cNvPr>
          <p:cNvSpPr txBox="1"/>
          <p:nvPr/>
        </p:nvSpPr>
        <p:spPr>
          <a:xfrm>
            <a:off x="9682561" y="330653"/>
            <a:ext cx="7635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42.5k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F751129-6BD2-6524-C348-A62D94429BDB}"/>
              </a:ext>
            </a:extLst>
          </p:cNvPr>
          <p:cNvSpPr txBox="1">
            <a:spLocks/>
          </p:cNvSpPr>
          <p:nvPr/>
        </p:nvSpPr>
        <p:spPr>
          <a:xfrm>
            <a:off x="7488143" y="3876412"/>
            <a:ext cx="4703857" cy="1690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Missing data</a:t>
            </a:r>
          </a:p>
          <a:p>
            <a:pPr lvl="2"/>
            <a:r>
              <a:rPr lang="en-US" dirty="0"/>
              <a:t>Markers: 20-25%</a:t>
            </a:r>
          </a:p>
          <a:p>
            <a:pPr lvl="2"/>
            <a:r>
              <a:rPr lang="en-US" dirty="0"/>
              <a:t>Individual: 18-22% - 702 ind. </a:t>
            </a:r>
          </a:p>
          <a:p>
            <a:pPr lvl="1"/>
            <a:r>
              <a:rPr lang="en-US" dirty="0"/>
              <a:t>Segregation: Bonferroni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0514C6-FE85-F30F-6090-D84A08638052}"/>
              </a:ext>
            </a:extLst>
          </p:cNvPr>
          <p:cNvSpPr txBox="1"/>
          <p:nvPr/>
        </p:nvSpPr>
        <p:spPr>
          <a:xfrm>
            <a:off x="415436" y="3267331"/>
            <a:ext cx="3677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read depth and dosage type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BA486-67F9-D1DC-303C-C7CA4BB73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23" y="3762614"/>
            <a:ext cx="6898389" cy="2047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BB18CC-EA65-314E-0D6B-6F266763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22" y="3762613"/>
            <a:ext cx="6898389" cy="204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2C305-E88A-A9EE-8184-70349D161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855" y="-173090"/>
            <a:ext cx="10515600" cy="1325563"/>
          </a:xfrm>
        </p:spPr>
        <p:txBody>
          <a:bodyPr/>
          <a:lstStyle/>
          <a:p>
            <a:r>
              <a:rPr lang="en-US" dirty="0"/>
              <a:t>Construction of full-sib maps</a:t>
            </a:r>
          </a:p>
        </p:txBody>
      </p:sp>
      <p:pic>
        <p:nvPicPr>
          <p:cNvPr id="5" name="Content Placeholder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7A145346-ECF3-8800-3659-DB03801F2FEC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99" y="1073107"/>
            <a:ext cx="7525767" cy="1849028"/>
          </a:xfrm>
        </p:spPr>
      </p:pic>
      <p:pic>
        <p:nvPicPr>
          <p:cNvPr id="9" name="Picture 8" descr="A picture containing text, stationary, pencil, writing implement&#10;&#10;Description automatically generated">
            <a:extLst>
              <a:ext uri="{FF2B5EF4-FFF2-40B4-BE49-F238E27FC236}">
                <a16:creationId xmlns:a16="http://schemas.microsoft.com/office/drawing/2014/main" id="{09940A7E-3B2C-5E85-3822-0C493396E4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799" y="3272671"/>
            <a:ext cx="7772400" cy="260674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E4C182-B2CE-A0F9-DA93-16888A90CC71}"/>
              </a:ext>
            </a:extLst>
          </p:cNvPr>
          <p:cNvSpPr txBox="1">
            <a:spLocks/>
          </p:cNvSpPr>
          <p:nvPr/>
        </p:nvSpPr>
        <p:spPr>
          <a:xfrm>
            <a:off x="290899" y="1133051"/>
            <a:ext cx="3421789" cy="26067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Use of published BT map and </a:t>
            </a:r>
            <a:r>
              <a:rPr lang="en-US" sz="2000" i="1" dirty="0"/>
              <a:t>I. trifida </a:t>
            </a:r>
            <a:r>
              <a:rPr lang="en-US" sz="2000" dirty="0"/>
              <a:t>genome to order markers</a:t>
            </a:r>
          </a:p>
          <a:p>
            <a:r>
              <a:rPr lang="en-US" sz="2000" dirty="0"/>
              <a:t>Pairwise recombination fraction within chromosomes</a:t>
            </a:r>
          </a:p>
          <a:p>
            <a:r>
              <a:rPr lang="en-US" sz="2000" dirty="0"/>
              <a:t>Phasing using MAPpoly sequential algorithm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877F61C-5F5C-EB5C-3A0A-FB6131F15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7454398"/>
              </p:ext>
            </p:extLst>
          </p:nvPr>
        </p:nvGraphicFramePr>
        <p:xfrm>
          <a:off x="290899" y="3935866"/>
          <a:ext cx="3532957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1676">
                  <a:extLst>
                    <a:ext uri="{9D8B030D-6E8A-4147-A177-3AD203B41FA5}">
                      <a16:colId xmlns:a16="http://schemas.microsoft.com/office/drawing/2014/main" val="2609423379"/>
                    </a:ext>
                  </a:extLst>
                </a:gridCol>
                <a:gridCol w="1103542">
                  <a:extLst>
                    <a:ext uri="{9D8B030D-6E8A-4147-A177-3AD203B41FA5}">
                      <a16:colId xmlns:a16="http://schemas.microsoft.com/office/drawing/2014/main" val="2697403237"/>
                    </a:ext>
                  </a:extLst>
                </a:gridCol>
                <a:gridCol w="1247739">
                  <a:extLst>
                    <a:ext uri="{9D8B030D-6E8A-4147-A177-3AD203B41FA5}">
                      <a16:colId xmlns:a16="http://schemas.microsoft.com/office/drawing/2014/main" val="88938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# Markers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Map Length (cM)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601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5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12.5k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582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8852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0A0533F8-D1C6-5CD2-4B51-42DE764B7B6B}"/>
              </a:ext>
            </a:extLst>
          </p:cNvPr>
          <p:cNvGrpSpPr/>
          <p:nvPr/>
        </p:nvGrpSpPr>
        <p:grpSpPr>
          <a:xfrm>
            <a:off x="3892269" y="914400"/>
            <a:ext cx="7776446" cy="2257678"/>
            <a:chOff x="3892269" y="914400"/>
            <a:chExt cx="7776446" cy="225767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FA05491-D5E0-4FFB-8E2D-CC48849B16B8}"/>
                </a:ext>
              </a:extLst>
            </p:cNvPr>
            <p:cNvSpPr/>
            <p:nvPr/>
          </p:nvSpPr>
          <p:spPr>
            <a:xfrm>
              <a:off x="3892269" y="914400"/>
              <a:ext cx="7776446" cy="2257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98A59D-D491-7F59-63D3-5C9C6F2DAA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6039" y="977896"/>
              <a:ext cx="2178671" cy="211881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5A0910-F61F-A46D-99B6-97FEC9673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4346" y="978586"/>
              <a:ext cx="2178671" cy="211881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4831334-CB4A-53A0-1182-B97C7043E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87895" y="978586"/>
              <a:ext cx="2178671" cy="21188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0540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5AF0-44B3-CAEF-1A3F-64F7C72F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532" y="67989"/>
            <a:ext cx="10515600" cy="1325563"/>
          </a:xfrm>
        </p:spPr>
        <p:txBody>
          <a:bodyPr/>
          <a:lstStyle/>
          <a:p>
            <a:r>
              <a:rPr lang="en-US" dirty="0"/>
              <a:t>Connecting multiple maps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F7DEF-3A8A-148D-171C-9F6B2C69F7D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25450" y="1288088"/>
            <a:ext cx="10515600" cy="4613110"/>
          </a:xfrm>
        </p:spPr>
        <p:txBody>
          <a:bodyPr/>
          <a:lstStyle/>
          <a:p>
            <a:r>
              <a:rPr lang="en-US" sz="2800" dirty="0"/>
              <a:t>Order</a:t>
            </a:r>
          </a:p>
          <a:p>
            <a:pPr lvl="1"/>
            <a:r>
              <a:rPr lang="en-US" dirty="0"/>
              <a:t>Use of published BT map and </a:t>
            </a:r>
            <a:r>
              <a:rPr lang="en-US" i="1" dirty="0"/>
              <a:t>I. trifida </a:t>
            </a:r>
            <a:r>
              <a:rPr lang="en-US" dirty="0"/>
              <a:t>genome to order markers</a:t>
            </a:r>
          </a:p>
          <a:p>
            <a:pPr lvl="1"/>
            <a:r>
              <a:rPr lang="en-US" dirty="0"/>
              <a:t>Other options</a:t>
            </a:r>
          </a:p>
          <a:p>
            <a:pPr lvl="2"/>
            <a:r>
              <a:rPr lang="en-US" dirty="0"/>
              <a:t>LPmerge: merge maps using linear programming (Endelman and Plomion, 2014).</a:t>
            </a:r>
          </a:p>
          <a:p>
            <a:pPr lvl="2"/>
            <a:r>
              <a:rPr lang="en-US" dirty="0"/>
              <a:t>MDS using consensus two-point recombination fraction (available soon)</a:t>
            </a:r>
          </a:p>
          <a:p>
            <a:r>
              <a:rPr lang="en-US" dirty="0"/>
              <a:t>Phasing</a:t>
            </a:r>
          </a:p>
          <a:p>
            <a:pPr lvl="1"/>
            <a:r>
              <a:rPr lang="en-US" dirty="0"/>
              <a:t>Merge maps using MAPpoly results</a:t>
            </a:r>
          </a:p>
          <a:p>
            <a:pPr lvl="1"/>
            <a:r>
              <a:rPr lang="en-US" dirty="0"/>
              <a:t>Assess homolog correspondence </a:t>
            </a:r>
          </a:p>
          <a:p>
            <a:pPr lvl="1"/>
            <a:r>
              <a:rPr lang="en-US" dirty="0"/>
              <a:t>Inconsistent markers were filtered out</a:t>
            </a:r>
          </a:p>
          <a:p>
            <a:pPr lvl="1"/>
            <a:r>
              <a:rPr lang="en-US" dirty="0"/>
              <a:t>Other options</a:t>
            </a:r>
          </a:p>
          <a:p>
            <a:pPr lvl="2"/>
            <a:r>
              <a:rPr lang="en-US" dirty="0"/>
              <a:t>PolyOrigin for diploids and tetraploids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99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71003-F596-7DB8-8555-80C84EC7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 and propagation of information in multiple maps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A24362-A547-B17F-EBCD-430D166DC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8AE8CD-F977-D06C-BC6A-252E4D6E8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A08A7A-FC39-2F19-C362-9FEB9D780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4FC812-B963-97C9-13AB-C52F46FDF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5E2DAE-6E25-7813-9532-B50826E67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500" y="2094234"/>
            <a:ext cx="11399360" cy="320555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3884D8-A21C-7533-D6D6-140253F3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757" y="5497478"/>
            <a:ext cx="2571251" cy="3693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0FCF3F-23F8-1042-3337-4C16C9E5C6BC}"/>
              </a:ext>
            </a:extLst>
          </p:cNvPr>
          <p:cNvSpPr txBox="1"/>
          <p:nvPr/>
        </p:nvSpPr>
        <p:spPr>
          <a:xfrm>
            <a:off x="195208" y="5518026"/>
            <a:ext cx="2546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Mollinari and Garcia (2019)</a:t>
            </a:r>
          </a:p>
        </p:txBody>
      </p:sp>
    </p:spTree>
    <p:extLst>
      <p:ext uri="{BB962C8B-B14F-4D97-AF65-F5344CB8AC3E}">
        <p14:creationId xmlns:p14="http://schemas.microsoft.com/office/powerpoint/2010/main" val="25417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5B96F-E0E6-33FB-D47F-DD46F422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938" y="-155137"/>
            <a:ext cx="10515600" cy="1325563"/>
          </a:xfrm>
        </p:spPr>
        <p:txBody>
          <a:bodyPr/>
          <a:lstStyle/>
          <a:p>
            <a:r>
              <a:rPr lang="en-US" dirty="0"/>
              <a:t>Prepare maps to merge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AD19C-7D91-F7DC-58AB-DBDA238467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2410" y="4130605"/>
            <a:ext cx="3606800" cy="6731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B0004-89F6-0C00-78C4-075B2F0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0" y="3252461"/>
            <a:ext cx="800100" cy="6731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DFEF77C-3638-BEEC-1A97-6760B9BD2DDB}"/>
              </a:ext>
            </a:extLst>
          </p:cNvPr>
          <p:cNvSpPr txBox="1">
            <a:spLocks/>
          </p:cNvSpPr>
          <p:nvPr/>
        </p:nvSpPr>
        <p:spPr>
          <a:xfrm>
            <a:off x="0" y="980279"/>
            <a:ext cx="10515600" cy="46131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MAPpoly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07A120-EDE2-68C4-84C7-42F9DD717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07" y="5008749"/>
            <a:ext cx="4064006" cy="71321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1C4F1F-2F2A-3072-5129-A01C6AC370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4142DD5-783B-C9D8-AD6C-ADA9AB1FF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E94BDD-190D-FA60-A9BE-6B8CA50FA9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3068DD0-937B-54D7-95E9-B2BD3E80D5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9CE1D9-9E09-2AAC-11E8-F6573CB192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86E8B0-E205-91AC-2EA4-3C06E4C6CC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6FD7E83-CC67-768F-13DB-CB62E64254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4750" y="816650"/>
            <a:ext cx="6508443" cy="48974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605E1B-8062-C14B-0AA4-2C6592DFD6A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410" y="1688517"/>
            <a:ext cx="36449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9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7C82-563D-444B-8F0C-E4F8CCCD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631" y="58758"/>
            <a:ext cx="7474527" cy="1325563"/>
          </a:xfrm>
        </p:spPr>
        <p:txBody>
          <a:bodyPr>
            <a:normAutofit/>
          </a:bodyPr>
          <a:lstStyle/>
          <a:p>
            <a:r>
              <a:rPr lang="en-US" dirty="0"/>
              <a:t>BT-TB-NKB genetic linkage map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3170E9-CC37-1E45-804A-D436DE2342A8}"/>
              </a:ext>
            </a:extLst>
          </p:cNvPr>
          <p:cNvSpPr txBox="1">
            <a:spLocks/>
          </p:cNvSpPr>
          <p:nvPr/>
        </p:nvSpPr>
        <p:spPr>
          <a:xfrm>
            <a:off x="-997011" y="-1145322"/>
            <a:ext cx="889552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0" name="Picture 9" descr="Calendar&#10;&#10;Description automatically generated">
            <a:extLst>
              <a:ext uri="{FF2B5EF4-FFF2-40B4-BE49-F238E27FC236}">
                <a16:creationId xmlns:a16="http://schemas.microsoft.com/office/drawing/2014/main" id="{68DB4D56-D840-2B49-A46A-112B8A6C264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1425" y="987135"/>
            <a:ext cx="8829149" cy="48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0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23940</TotalTime>
  <Words>994</Words>
  <Application>Microsoft Macintosh PowerPoint</Application>
  <PresentationFormat>Widescreen</PresentationFormat>
  <Paragraphs>395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Helvetica Neue</vt:lpstr>
      <vt:lpstr>Liberation Sans</vt:lpstr>
      <vt:lpstr>Wingdings</vt:lpstr>
      <vt:lpstr>Office Theme</vt:lpstr>
      <vt:lpstr>1_Custom Design</vt:lpstr>
      <vt:lpstr>Custom Design</vt:lpstr>
      <vt:lpstr>MAPpoly and QTLpoly: interconnected sweetpotato families </vt:lpstr>
      <vt:lpstr>Inter-connected hexaploid sweetpotato families</vt:lpstr>
      <vt:lpstr>Variant discovery and dosage calling</vt:lpstr>
      <vt:lpstr>Quality control and data filtering</vt:lpstr>
      <vt:lpstr>Construction of full-sib maps</vt:lpstr>
      <vt:lpstr>Connecting multiple maps</vt:lpstr>
      <vt:lpstr>HMM and propagation of information in multiple maps</vt:lpstr>
      <vt:lpstr>Prepare maps to merge</vt:lpstr>
      <vt:lpstr>BT-TB-NKB genetic linkage map </vt:lpstr>
      <vt:lpstr>Consensus map</vt:lpstr>
      <vt:lpstr>Haplotype probabilities in BT-TB-NKB 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QTL mapping in interconnected families</vt:lpstr>
      <vt:lpstr>PowerPoint Presentation</vt:lpstr>
      <vt:lpstr>QTL mapping in interconnected families</vt:lpstr>
      <vt:lpstr>QTL mapping in interconnected families</vt:lpstr>
      <vt:lpstr>QTL mapping in interconnected families</vt:lpstr>
      <vt:lpstr>Perspectives for the upcoming year </vt:lpstr>
      <vt:lpstr>Assistant Professor – Vegetable molecular breeding for sustainable production (Department of Horticultural Science - NCSU)</vt:lpstr>
      <vt:lpstr>Project Members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Baum, Delany</dc:creator>
  <cp:lastModifiedBy>Marcelo Mollinari</cp:lastModifiedBy>
  <cp:revision>74</cp:revision>
  <dcterms:created xsi:type="dcterms:W3CDTF">2021-07-08T18:34:46Z</dcterms:created>
  <dcterms:modified xsi:type="dcterms:W3CDTF">2023-01-12T19:51:37Z</dcterms:modified>
</cp:coreProperties>
</file>